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91" r:id="rId2"/>
    <p:sldId id="400" r:id="rId3"/>
    <p:sldId id="360" r:id="rId4"/>
    <p:sldId id="377" r:id="rId5"/>
    <p:sldId id="379" r:id="rId6"/>
    <p:sldId id="380" r:id="rId7"/>
    <p:sldId id="381" r:id="rId8"/>
    <p:sldId id="257" r:id="rId9"/>
    <p:sldId id="384" r:id="rId10"/>
    <p:sldId id="392" r:id="rId11"/>
    <p:sldId id="386" r:id="rId12"/>
    <p:sldId id="394" r:id="rId13"/>
    <p:sldId id="387" r:id="rId14"/>
    <p:sldId id="390" r:id="rId15"/>
    <p:sldId id="402" r:id="rId16"/>
    <p:sldId id="393" r:id="rId17"/>
    <p:sldId id="396" r:id="rId18"/>
    <p:sldId id="397" r:id="rId19"/>
    <p:sldId id="398" r:id="rId20"/>
    <p:sldId id="358" r:id="rId21"/>
    <p:sldId id="367" r:id="rId22"/>
    <p:sldId id="368" r:id="rId23"/>
    <p:sldId id="370" r:id="rId24"/>
    <p:sldId id="371" r:id="rId25"/>
    <p:sldId id="372" r:id="rId26"/>
    <p:sldId id="40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2F3AF-1AE7-4135-B146-466BE0618664}" v="11" dt="2021-08-20T18:19:45.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61" autoAdjust="0"/>
    <p:restoredTop sz="94660"/>
  </p:normalViewPr>
  <p:slideViewPr>
    <p:cSldViewPr snapToGrid="0">
      <p:cViewPr varScale="1">
        <p:scale>
          <a:sx n="72" d="100"/>
          <a:sy n="72" d="100"/>
        </p:scale>
        <p:origin x="234" y="66"/>
      </p:cViewPr>
      <p:guideLst/>
    </p:cSldViewPr>
  </p:slideViewPr>
  <p:notesTextViewPr>
    <p:cViewPr>
      <p:scale>
        <a:sx n="1" d="1"/>
        <a:sy n="1" d="1"/>
      </p:scale>
      <p:origin x="0" y="0"/>
    </p:cViewPr>
  </p:notesTextViewPr>
  <p:sorterViewPr>
    <p:cViewPr>
      <p:scale>
        <a:sx n="100" d="100"/>
        <a:sy n="100" d="100"/>
      </p:scale>
      <p:origin x="0" y="-6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EBBC-6041-4CA0-876D-C01684F6E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8C68D8-2033-4904-AB71-0D2A927F5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E7D4C3-0227-4444-B9C4-43364B479C82}"/>
              </a:ext>
            </a:extLst>
          </p:cNvPr>
          <p:cNvSpPr>
            <a:spLocks noGrp="1"/>
          </p:cNvSpPr>
          <p:nvPr>
            <p:ph type="dt" sz="half" idx="10"/>
          </p:nvPr>
        </p:nvSpPr>
        <p:spPr/>
        <p:txBody>
          <a:bodyPr/>
          <a:lstStyle/>
          <a:p>
            <a:fld id="{CEA09E4D-E7A9-4F20-A56A-48FBFB8B20B4}" type="datetimeFigureOut">
              <a:rPr lang="en-US" smtClean="0"/>
              <a:t>11/2/2021</a:t>
            </a:fld>
            <a:endParaRPr lang="en-US"/>
          </a:p>
        </p:txBody>
      </p:sp>
      <p:sp>
        <p:nvSpPr>
          <p:cNvPr id="5" name="Footer Placeholder 4">
            <a:extLst>
              <a:ext uri="{FF2B5EF4-FFF2-40B4-BE49-F238E27FC236}">
                <a16:creationId xmlns:a16="http://schemas.microsoft.com/office/drawing/2014/main" id="{1B18394A-CC9D-4B6B-B018-C4BAA4D8C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F7A58-7579-47C5-923A-54445244C970}"/>
              </a:ext>
            </a:extLst>
          </p:cNvPr>
          <p:cNvSpPr>
            <a:spLocks noGrp="1"/>
          </p:cNvSpPr>
          <p:nvPr>
            <p:ph type="sldNum" sz="quarter" idx="12"/>
          </p:nvPr>
        </p:nvSpPr>
        <p:spPr/>
        <p:txBody>
          <a:bodyPr/>
          <a:lstStyle/>
          <a:p>
            <a:fld id="{CB844AD3-9B15-43FD-9B0E-8C76C533B1AE}" type="slidenum">
              <a:rPr lang="en-US" smtClean="0"/>
              <a:t>‹#›</a:t>
            </a:fld>
            <a:endParaRPr lang="en-US"/>
          </a:p>
        </p:txBody>
      </p:sp>
    </p:spTree>
    <p:extLst>
      <p:ext uri="{BB962C8B-B14F-4D97-AF65-F5344CB8AC3E}">
        <p14:creationId xmlns:p14="http://schemas.microsoft.com/office/powerpoint/2010/main" val="406978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C467-B5C7-402A-842D-C162F99A01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F4D391-BB1A-4FAB-9E65-803CEB266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51B67-8538-4021-9E0E-C508DEA90984}"/>
              </a:ext>
            </a:extLst>
          </p:cNvPr>
          <p:cNvSpPr>
            <a:spLocks noGrp="1"/>
          </p:cNvSpPr>
          <p:nvPr>
            <p:ph type="dt" sz="half" idx="10"/>
          </p:nvPr>
        </p:nvSpPr>
        <p:spPr/>
        <p:txBody>
          <a:bodyPr/>
          <a:lstStyle/>
          <a:p>
            <a:fld id="{CEA09E4D-E7A9-4F20-A56A-48FBFB8B20B4}" type="datetimeFigureOut">
              <a:rPr lang="en-US" smtClean="0"/>
              <a:t>11/2/2021</a:t>
            </a:fld>
            <a:endParaRPr lang="en-US"/>
          </a:p>
        </p:txBody>
      </p:sp>
      <p:sp>
        <p:nvSpPr>
          <p:cNvPr id="5" name="Footer Placeholder 4">
            <a:extLst>
              <a:ext uri="{FF2B5EF4-FFF2-40B4-BE49-F238E27FC236}">
                <a16:creationId xmlns:a16="http://schemas.microsoft.com/office/drawing/2014/main" id="{5A3CDB6C-C2E5-4E31-98B5-C66C5350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C394E-856E-4195-9BC8-3FEF6CCDBCDE}"/>
              </a:ext>
            </a:extLst>
          </p:cNvPr>
          <p:cNvSpPr>
            <a:spLocks noGrp="1"/>
          </p:cNvSpPr>
          <p:nvPr>
            <p:ph type="sldNum" sz="quarter" idx="12"/>
          </p:nvPr>
        </p:nvSpPr>
        <p:spPr/>
        <p:txBody>
          <a:bodyPr/>
          <a:lstStyle/>
          <a:p>
            <a:fld id="{CB844AD3-9B15-43FD-9B0E-8C76C533B1AE}" type="slidenum">
              <a:rPr lang="en-US" smtClean="0"/>
              <a:t>‹#›</a:t>
            </a:fld>
            <a:endParaRPr lang="en-US"/>
          </a:p>
        </p:txBody>
      </p:sp>
    </p:spTree>
    <p:extLst>
      <p:ext uri="{BB962C8B-B14F-4D97-AF65-F5344CB8AC3E}">
        <p14:creationId xmlns:p14="http://schemas.microsoft.com/office/powerpoint/2010/main" val="101934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62F647-0532-4EC7-92B3-3E370059AC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CDF365-50AE-40CF-80F7-3C603A7C1B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ED515-09B9-4759-9F32-B56C3A405197}"/>
              </a:ext>
            </a:extLst>
          </p:cNvPr>
          <p:cNvSpPr>
            <a:spLocks noGrp="1"/>
          </p:cNvSpPr>
          <p:nvPr>
            <p:ph type="dt" sz="half" idx="10"/>
          </p:nvPr>
        </p:nvSpPr>
        <p:spPr/>
        <p:txBody>
          <a:bodyPr/>
          <a:lstStyle/>
          <a:p>
            <a:fld id="{CEA09E4D-E7A9-4F20-A56A-48FBFB8B20B4}" type="datetimeFigureOut">
              <a:rPr lang="en-US" smtClean="0"/>
              <a:t>11/2/2021</a:t>
            </a:fld>
            <a:endParaRPr lang="en-US"/>
          </a:p>
        </p:txBody>
      </p:sp>
      <p:sp>
        <p:nvSpPr>
          <p:cNvPr id="5" name="Footer Placeholder 4">
            <a:extLst>
              <a:ext uri="{FF2B5EF4-FFF2-40B4-BE49-F238E27FC236}">
                <a16:creationId xmlns:a16="http://schemas.microsoft.com/office/drawing/2014/main" id="{6F6A53CA-5A4C-44E9-A2EB-48019909A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7B77D-C2E0-4A1F-9DF0-89EA16AD7024}"/>
              </a:ext>
            </a:extLst>
          </p:cNvPr>
          <p:cNvSpPr>
            <a:spLocks noGrp="1"/>
          </p:cNvSpPr>
          <p:nvPr>
            <p:ph type="sldNum" sz="quarter" idx="12"/>
          </p:nvPr>
        </p:nvSpPr>
        <p:spPr/>
        <p:txBody>
          <a:bodyPr/>
          <a:lstStyle/>
          <a:p>
            <a:fld id="{CB844AD3-9B15-43FD-9B0E-8C76C533B1AE}" type="slidenum">
              <a:rPr lang="en-US" smtClean="0"/>
              <a:t>‹#›</a:t>
            </a:fld>
            <a:endParaRPr lang="en-US"/>
          </a:p>
        </p:txBody>
      </p:sp>
    </p:spTree>
    <p:extLst>
      <p:ext uri="{BB962C8B-B14F-4D97-AF65-F5344CB8AC3E}">
        <p14:creationId xmlns:p14="http://schemas.microsoft.com/office/powerpoint/2010/main" val="124195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122A-5CD8-4D14-9EC2-AC96BC2022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8460A7-08EC-443B-8797-2A9332285C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958EA-30D1-4B3B-8947-F9069545FDF4}"/>
              </a:ext>
            </a:extLst>
          </p:cNvPr>
          <p:cNvSpPr>
            <a:spLocks noGrp="1"/>
          </p:cNvSpPr>
          <p:nvPr>
            <p:ph type="dt" sz="half" idx="10"/>
          </p:nvPr>
        </p:nvSpPr>
        <p:spPr/>
        <p:txBody>
          <a:bodyPr/>
          <a:lstStyle/>
          <a:p>
            <a:fld id="{CEA09E4D-E7A9-4F20-A56A-48FBFB8B20B4}" type="datetimeFigureOut">
              <a:rPr lang="en-US" smtClean="0"/>
              <a:t>11/2/2021</a:t>
            </a:fld>
            <a:endParaRPr lang="en-US"/>
          </a:p>
        </p:txBody>
      </p:sp>
      <p:sp>
        <p:nvSpPr>
          <p:cNvPr id="5" name="Footer Placeholder 4">
            <a:extLst>
              <a:ext uri="{FF2B5EF4-FFF2-40B4-BE49-F238E27FC236}">
                <a16:creationId xmlns:a16="http://schemas.microsoft.com/office/drawing/2014/main" id="{5BDEF951-EBFE-4E1D-B5B9-2DEC42DA4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20167-B122-4F53-863F-41D6DC8E49DE}"/>
              </a:ext>
            </a:extLst>
          </p:cNvPr>
          <p:cNvSpPr>
            <a:spLocks noGrp="1"/>
          </p:cNvSpPr>
          <p:nvPr>
            <p:ph type="sldNum" sz="quarter" idx="12"/>
          </p:nvPr>
        </p:nvSpPr>
        <p:spPr/>
        <p:txBody>
          <a:bodyPr/>
          <a:lstStyle/>
          <a:p>
            <a:fld id="{CB844AD3-9B15-43FD-9B0E-8C76C533B1AE}" type="slidenum">
              <a:rPr lang="en-US" smtClean="0"/>
              <a:t>‹#›</a:t>
            </a:fld>
            <a:endParaRPr lang="en-US"/>
          </a:p>
        </p:txBody>
      </p:sp>
    </p:spTree>
    <p:extLst>
      <p:ext uri="{BB962C8B-B14F-4D97-AF65-F5344CB8AC3E}">
        <p14:creationId xmlns:p14="http://schemas.microsoft.com/office/powerpoint/2010/main" val="361309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D79A-1215-484E-84B5-3D27518F5B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42A0A5-DCE3-4DBB-BD9D-D45C9BB662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295C5-FDFE-4180-80DF-1112159D72CE}"/>
              </a:ext>
            </a:extLst>
          </p:cNvPr>
          <p:cNvSpPr>
            <a:spLocks noGrp="1"/>
          </p:cNvSpPr>
          <p:nvPr>
            <p:ph type="dt" sz="half" idx="10"/>
          </p:nvPr>
        </p:nvSpPr>
        <p:spPr/>
        <p:txBody>
          <a:bodyPr/>
          <a:lstStyle/>
          <a:p>
            <a:fld id="{CEA09E4D-E7A9-4F20-A56A-48FBFB8B20B4}" type="datetimeFigureOut">
              <a:rPr lang="en-US" smtClean="0"/>
              <a:t>11/2/2021</a:t>
            </a:fld>
            <a:endParaRPr lang="en-US"/>
          </a:p>
        </p:txBody>
      </p:sp>
      <p:sp>
        <p:nvSpPr>
          <p:cNvPr id="5" name="Footer Placeholder 4">
            <a:extLst>
              <a:ext uri="{FF2B5EF4-FFF2-40B4-BE49-F238E27FC236}">
                <a16:creationId xmlns:a16="http://schemas.microsoft.com/office/drawing/2014/main" id="{3BA5FE7C-307F-434C-88E3-BB3CAE04F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B0F8E-BC91-415F-86CF-6839B797FFAB}"/>
              </a:ext>
            </a:extLst>
          </p:cNvPr>
          <p:cNvSpPr>
            <a:spLocks noGrp="1"/>
          </p:cNvSpPr>
          <p:nvPr>
            <p:ph type="sldNum" sz="quarter" idx="12"/>
          </p:nvPr>
        </p:nvSpPr>
        <p:spPr/>
        <p:txBody>
          <a:bodyPr/>
          <a:lstStyle/>
          <a:p>
            <a:fld id="{CB844AD3-9B15-43FD-9B0E-8C76C533B1AE}" type="slidenum">
              <a:rPr lang="en-US" smtClean="0"/>
              <a:t>‹#›</a:t>
            </a:fld>
            <a:endParaRPr lang="en-US"/>
          </a:p>
        </p:txBody>
      </p:sp>
    </p:spTree>
    <p:extLst>
      <p:ext uri="{BB962C8B-B14F-4D97-AF65-F5344CB8AC3E}">
        <p14:creationId xmlns:p14="http://schemas.microsoft.com/office/powerpoint/2010/main" val="290693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6490-D4EA-4BFB-AABB-773DCA593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7E703-E868-4D8A-91D0-2C69C5D962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F0706-D17D-4CCB-9E51-416D281A68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2072EF-DF6B-4DEB-AD57-687DA782D572}"/>
              </a:ext>
            </a:extLst>
          </p:cNvPr>
          <p:cNvSpPr>
            <a:spLocks noGrp="1"/>
          </p:cNvSpPr>
          <p:nvPr>
            <p:ph type="dt" sz="half" idx="10"/>
          </p:nvPr>
        </p:nvSpPr>
        <p:spPr/>
        <p:txBody>
          <a:bodyPr/>
          <a:lstStyle/>
          <a:p>
            <a:fld id="{CEA09E4D-E7A9-4F20-A56A-48FBFB8B20B4}" type="datetimeFigureOut">
              <a:rPr lang="en-US" smtClean="0"/>
              <a:t>11/2/2021</a:t>
            </a:fld>
            <a:endParaRPr lang="en-US"/>
          </a:p>
        </p:txBody>
      </p:sp>
      <p:sp>
        <p:nvSpPr>
          <p:cNvPr id="6" name="Footer Placeholder 5">
            <a:extLst>
              <a:ext uri="{FF2B5EF4-FFF2-40B4-BE49-F238E27FC236}">
                <a16:creationId xmlns:a16="http://schemas.microsoft.com/office/drawing/2014/main" id="{029B0B24-4993-4BAE-8997-8506DDDB8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C6DDB-EB24-4560-A9DF-BE901028B449}"/>
              </a:ext>
            </a:extLst>
          </p:cNvPr>
          <p:cNvSpPr>
            <a:spLocks noGrp="1"/>
          </p:cNvSpPr>
          <p:nvPr>
            <p:ph type="sldNum" sz="quarter" idx="12"/>
          </p:nvPr>
        </p:nvSpPr>
        <p:spPr/>
        <p:txBody>
          <a:bodyPr/>
          <a:lstStyle/>
          <a:p>
            <a:fld id="{CB844AD3-9B15-43FD-9B0E-8C76C533B1AE}" type="slidenum">
              <a:rPr lang="en-US" smtClean="0"/>
              <a:t>‹#›</a:t>
            </a:fld>
            <a:endParaRPr lang="en-US"/>
          </a:p>
        </p:txBody>
      </p:sp>
    </p:spTree>
    <p:extLst>
      <p:ext uri="{BB962C8B-B14F-4D97-AF65-F5344CB8AC3E}">
        <p14:creationId xmlns:p14="http://schemas.microsoft.com/office/powerpoint/2010/main" val="202794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D31F-60FA-4E1C-AF54-881E603BCD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A6610E-0233-42E1-96E1-B51239474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6AAA3-5912-4915-B7FF-F30F11F2A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9B1DE5-E1D4-4365-A2E3-14084F6129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A151A1-3B82-41ED-BFE2-028F47667F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64C70B-5231-498F-944F-25285251DD0A}"/>
              </a:ext>
            </a:extLst>
          </p:cNvPr>
          <p:cNvSpPr>
            <a:spLocks noGrp="1"/>
          </p:cNvSpPr>
          <p:nvPr>
            <p:ph type="dt" sz="half" idx="10"/>
          </p:nvPr>
        </p:nvSpPr>
        <p:spPr/>
        <p:txBody>
          <a:bodyPr/>
          <a:lstStyle/>
          <a:p>
            <a:fld id="{CEA09E4D-E7A9-4F20-A56A-48FBFB8B20B4}" type="datetimeFigureOut">
              <a:rPr lang="en-US" smtClean="0"/>
              <a:t>11/2/2021</a:t>
            </a:fld>
            <a:endParaRPr lang="en-US"/>
          </a:p>
        </p:txBody>
      </p:sp>
      <p:sp>
        <p:nvSpPr>
          <p:cNvPr id="8" name="Footer Placeholder 7">
            <a:extLst>
              <a:ext uri="{FF2B5EF4-FFF2-40B4-BE49-F238E27FC236}">
                <a16:creationId xmlns:a16="http://schemas.microsoft.com/office/drawing/2014/main" id="{AEDE9067-1732-4525-8485-A75C76B5FB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53049A-57A4-4DDD-9823-E3F1F87E22AF}"/>
              </a:ext>
            </a:extLst>
          </p:cNvPr>
          <p:cNvSpPr>
            <a:spLocks noGrp="1"/>
          </p:cNvSpPr>
          <p:nvPr>
            <p:ph type="sldNum" sz="quarter" idx="12"/>
          </p:nvPr>
        </p:nvSpPr>
        <p:spPr/>
        <p:txBody>
          <a:bodyPr/>
          <a:lstStyle/>
          <a:p>
            <a:fld id="{CB844AD3-9B15-43FD-9B0E-8C76C533B1AE}" type="slidenum">
              <a:rPr lang="en-US" smtClean="0"/>
              <a:t>‹#›</a:t>
            </a:fld>
            <a:endParaRPr lang="en-US"/>
          </a:p>
        </p:txBody>
      </p:sp>
    </p:spTree>
    <p:extLst>
      <p:ext uri="{BB962C8B-B14F-4D97-AF65-F5344CB8AC3E}">
        <p14:creationId xmlns:p14="http://schemas.microsoft.com/office/powerpoint/2010/main" val="146137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25DE-4866-4893-8013-C2AF571B89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A3710E-6B7B-4010-B151-5057A6324EBC}"/>
              </a:ext>
            </a:extLst>
          </p:cNvPr>
          <p:cNvSpPr>
            <a:spLocks noGrp="1"/>
          </p:cNvSpPr>
          <p:nvPr>
            <p:ph type="dt" sz="half" idx="10"/>
          </p:nvPr>
        </p:nvSpPr>
        <p:spPr/>
        <p:txBody>
          <a:bodyPr/>
          <a:lstStyle/>
          <a:p>
            <a:fld id="{CEA09E4D-E7A9-4F20-A56A-48FBFB8B20B4}" type="datetimeFigureOut">
              <a:rPr lang="en-US" smtClean="0"/>
              <a:t>11/2/2021</a:t>
            </a:fld>
            <a:endParaRPr lang="en-US"/>
          </a:p>
        </p:txBody>
      </p:sp>
      <p:sp>
        <p:nvSpPr>
          <p:cNvPr id="4" name="Footer Placeholder 3">
            <a:extLst>
              <a:ext uri="{FF2B5EF4-FFF2-40B4-BE49-F238E27FC236}">
                <a16:creationId xmlns:a16="http://schemas.microsoft.com/office/drawing/2014/main" id="{E529EE43-4E94-4260-9D0E-4C65D83320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204469-B81F-4DF5-AC03-E28D3111EB99}"/>
              </a:ext>
            </a:extLst>
          </p:cNvPr>
          <p:cNvSpPr>
            <a:spLocks noGrp="1"/>
          </p:cNvSpPr>
          <p:nvPr>
            <p:ph type="sldNum" sz="quarter" idx="12"/>
          </p:nvPr>
        </p:nvSpPr>
        <p:spPr/>
        <p:txBody>
          <a:bodyPr/>
          <a:lstStyle/>
          <a:p>
            <a:fld id="{CB844AD3-9B15-43FD-9B0E-8C76C533B1AE}" type="slidenum">
              <a:rPr lang="en-US" smtClean="0"/>
              <a:t>‹#›</a:t>
            </a:fld>
            <a:endParaRPr lang="en-US"/>
          </a:p>
        </p:txBody>
      </p:sp>
    </p:spTree>
    <p:extLst>
      <p:ext uri="{BB962C8B-B14F-4D97-AF65-F5344CB8AC3E}">
        <p14:creationId xmlns:p14="http://schemas.microsoft.com/office/powerpoint/2010/main" val="124562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0B89CC-8D34-472F-8121-BF33252218CA}"/>
              </a:ext>
            </a:extLst>
          </p:cNvPr>
          <p:cNvSpPr>
            <a:spLocks noGrp="1"/>
          </p:cNvSpPr>
          <p:nvPr>
            <p:ph type="dt" sz="half" idx="10"/>
          </p:nvPr>
        </p:nvSpPr>
        <p:spPr/>
        <p:txBody>
          <a:bodyPr/>
          <a:lstStyle/>
          <a:p>
            <a:fld id="{CEA09E4D-E7A9-4F20-A56A-48FBFB8B20B4}" type="datetimeFigureOut">
              <a:rPr lang="en-US" smtClean="0"/>
              <a:t>11/2/2021</a:t>
            </a:fld>
            <a:endParaRPr lang="en-US"/>
          </a:p>
        </p:txBody>
      </p:sp>
      <p:sp>
        <p:nvSpPr>
          <p:cNvPr id="3" name="Footer Placeholder 2">
            <a:extLst>
              <a:ext uri="{FF2B5EF4-FFF2-40B4-BE49-F238E27FC236}">
                <a16:creationId xmlns:a16="http://schemas.microsoft.com/office/drawing/2014/main" id="{6ED7B7E0-0567-4366-BF38-10F48CCA5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184FA2-D383-42E1-8654-CEE0DFC81C5A}"/>
              </a:ext>
            </a:extLst>
          </p:cNvPr>
          <p:cNvSpPr>
            <a:spLocks noGrp="1"/>
          </p:cNvSpPr>
          <p:nvPr>
            <p:ph type="sldNum" sz="quarter" idx="12"/>
          </p:nvPr>
        </p:nvSpPr>
        <p:spPr/>
        <p:txBody>
          <a:bodyPr/>
          <a:lstStyle/>
          <a:p>
            <a:fld id="{CB844AD3-9B15-43FD-9B0E-8C76C533B1AE}" type="slidenum">
              <a:rPr lang="en-US" smtClean="0"/>
              <a:t>‹#›</a:t>
            </a:fld>
            <a:endParaRPr lang="en-US"/>
          </a:p>
        </p:txBody>
      </p:sp>
    </p:spTree>
    <p:extLst>
      <p:ext uri="{BB962C8B-B14F-4D97-AF65-F5344CB8AC3E}">
        <p14:creationId xmlns:p14="http://schemas.microsoft.com/office/powerpoint/2010/main" val="377302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DF66-9C14-47C8-9C3B-1AAEDE4BD2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015B5C-705B-4FA6-ADD5-2FE18FFD8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D07464-C4A8-44BF-B8BA-FD8A5773B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5A9A9-2B96-45D1-87F4-CF0A83B8261E}"/>
              </a:ext>
            </a:extLst>
          </p:cNvPr>
          <p:cNvSpPr>
            <a:spLocks noGrp="1"/>
          </p:cNvSpPr>
          <p:nvPr>
            <p:ph type="dt" sz="half" idx="10"/>
          </p:nvPr>
        </p:nvSpPr>
        <p:spPr/>
        <p:txBody>
          <a:bodyPr/>
          <a:lstStyle/>
          <a:p>
            <a:fld id="{CEA09E4D-E7A9-4F20-A56A-48FBFB8B20B4}" type="datetimeFigureOut">
              <a:rPr lang="en-US" smtClean="0"/>
              <a:t>11/2/2021</a:t>
            </a:fld>
            <a:endParaRPr lang="en-US"/>
          </a:p>
        </p:txBody>
      </p:sp>
      <p:sp>
        <p:nvSpPr>
          <p:cNvPr id="6" name="Footer Placeholder 5">
            <a:extLst>
              <a:ext uri="{FF2B5EF4-FFF2-40B4-BE49-F238E27FC236}">
                <a16:creationId xmlns:a16="http://schemas.microsoft.com/office/drawing/2014/main" id="{0E533828-0F23-41B3-A630-87006AD1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3A59-32F3-405E-AA26-3D8307E8F1E4}"/>
              </a:ext>
            </a:extLst>
          </p:cNvPr>
          <p:cNvSpPr>
            <a:spLocks noGrp="1"/>
          </p:cNvSpPr>
          <p:nvPr>
            <p:ph type="sldNum" sz="quarter" idx="12"/>
          </p:nvPr>
        </p:nvSpPr>
        <p:spPr/>
        <p:txBody>
          <a:bodyPr/>
          <a:lstStyle/>
          <a:p>
            <a:fld id="{CB844AD3-9B15-43FD-9B0E-8C76C533B1AE}" type="slidenum">
              <a:rPr lang="en-US" smtClean="0"/>
              <a:t>‹#›</a:t>
            </a:fld>
            <a:endParaRPr lang="en-US"/>
          </a:p>
        </p:txBody>
      </p:sp>
    </p:spTree>
    <p:extLst>
      <p:ext uri="{BB962C8B-B14F-4D97-AF65-F5344CB8AC3E}">
        <p14:creationId xmlns:p14="http://schemas.microsoft.com/office/powerpoint/2010/main" val="351978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B6B9-F4AA-4C8D-9839-0F5868F3C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072CEE-565D-4792-99B3-7B9C19D7E8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9AB8D1-63BA-4DCE-9009-81D342656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967D9D-B6ED-4A95-9993-068C32CA41DC}"/>
              </a:ext>
            </a:extLst>
          </p:cNvPr>
          <p:cNvSpPr>
            <a:spLocks noGrp="1"/>
          </p:cNvSpPr>
          <p:nvPr>
            <p:ph type="dt" sz="half" idx="10"/>
          </p:nvPr>
        </p:nvSpPr>
        <p:spPr/>
        <p:txBody>
          <a:bodyPr/>
          <a:lstStyle/>
          <a:p>
            <a:fld id="{CEA09E4D-E7A9-4F20-A56A-48FBFB8B20B4}" type="datetimeFigureOut">
              <a:rPr lang="en-US" smtClean="0"/>
              <a:t>11/2/2021</a:t>
            </a:fld>
            <a:endParaRPr lang="en-US"/>
          </a:p>
        </p:txBody>
      </p:sp>
      <p:sp>
        <p:nvSpPr>
          <p:cNvPr id="6" name="Footer Placeholder 5">
            <a:extLst>
              <a:ext uri="{FF2B5EF4-FFF2-40B4-BE49-F238E27FC236}">
                <a16:creationId xmlns:a16="http://schemas.microsoft.com/office/drawing/2014/main" id="{47D2ABEE-C60B-4BA2-B7B2-014F61A531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964B9A-662B-4BEC-881B-D17C2B74C569}"/>
              </a:ext>
            </a:extLst>
          </p:cNvPr>
          <p:cNvSpPr>
            <a:spLocks noGrp="1"/>
          </p:cNvSpPr>
          <p:nvPr>
            <p:ph type="sldNum" sz="quarter" idx="12"/>
          </p:nvPr>
        </p:nvSpPr>
        <p:spPr/>
        <p:txBody>
          <a:bodyPr/>
          <a:lstStyle/>
          <a:p>
            <a:fld id="{CB844AD3-9B15-43FD-9B0E-8C76C533B1AE}" type="slidenum">
              <a:rPr lang="en-US" smtClean="0"/>
              <a:t>‹#›</a:t>
            </a:fld>
            <a:endParaRPr lang="en-US"/>
          </a:p>
        </p:txBody>
      </p:sp>
    </p:spTree>
    <p:extLst>
      <p:ext uri="{BB962C8B-B14F-4D97-AF65-F5344CB8AC3E}">
        <p14:creationId xmlns:p14="http://schemas.microsoft.com/office/powerpoint/2010/main" val="25314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3ACEF-5499-42C2-91F6-9838D7C76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C7EDA5-B1C4-4F92-8803-40DEF61941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5C5C9-DE8F-4CC1-AF01-35F927F5E1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09E4D-E7A9-4F20-A56A-48FBFB8B20B4}" type="datetimeFigureOut">
              <a:rPr lang="en-US" smtClean="0"/>
              <a:t>11/2/2021</a:t>
            </a:fld>
            <a:endParaRPr lang="en-US"/>
          </a:p>
        </p:txBody>
      </p:sp>
      <p:sp>
        <p:nvSpPr>
          <p:cNvPr id="5" name="Footer Placeholder 4">
            <a:extLst>
              <a:ext uri="{FF2B5EF4-FFF2-40B4-BE49-F238E27FC236}">
                <a16:creationId xmlns:a16="http://schemas.microsoft.com/office/drawing/2014/main" id="{7808CAF5-DAE2-470A-9201-5185F807D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98FD9B-6428-4E21-AF5A-17312F0C4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44AD3-9B15-43FD-9B0E-8C76C533B1AE}" type="slidenum">
              <a:rPr lang="en-US" smtClean="0"/>
              <a:t>‹#›</a:t>
            </a:fld>
            <a:endParaRPr lang="en-US"/>
          </a:p>
        </p:txBody>
      </p:sp>
    </p:spTree>
    <p:extLst>
      <p:ext uri="{BB962C8B-B14F-4D97-AF65-F5344CB8AC3E}">
        <p14:creationId xmlns:p14="http://schemas.microsoft.com/office/powerpoint/2010/main" val="510582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alking next to a horse&#10;&#10;Description automatically generated with medium confidence">
            <a:extLst>
              <a:ext uri="{FF2B5EF4-FFF2-40B4-BE49-F238E27FC236}">
                <a16:creationId xmlns:a16="http://schemas.microsoft.com/office/drawing/2014/main" id="{62119756-77D2-45F1-B399-FDF7E90A96A2}"/>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6BDE66DF-8ABC-4678-8806-A3CDC00BBBC5}"/>
              </a:ext>
            </a:extLst>
          </p:cNvPr>
          <p:cNvSpPr>
            <a:spLocks noGrp="1"/>
          </p:cNvSpPr>
          <p:nvPr>
            <p:ph type="title"/>
          </p:nvPr>
        </p:nvSpPr>
        <p:spPr>
          <a:xfrm>
            <a:off x="841249" y="941832"/>
            <a:ext cx="10506456" cy="2057400"/>
          </a:xfrm>
        </p:spPr>
        <p:txBody>
          <a:bodyPr anchor="b">
            <a:normAutofit/>
          </a:bodyPr>
          <a:lstStyle/>
          <a:p>
            <a:pPr algn="ctr"/>
            <a:r>
              <a:rPr lang="en-US" sz="6000" b="1" dirty="0"/>
              <a:t>The Times They Are A Changing</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8C8D65D-FA11-4673-A30C-556BB0BC4094}"/>
              </a:ext>
            </a:extLst>
          </p:cNvPr>
          <p:cNvSpPr>
            <a:spLocks noGrp="1"/>
          </p:cNvSpPr>
          <p:nvPr>
            <p:ph idx="1"/>
          </p:nvPr>
        </p:nvSpPr>
        <p:spPr>
          <a:xfrm>
            <a:off x="221942" y="3502152"/>
            <a:ext cx="11665258" cy="2670048"/>
          </a:xfrm>
        </p:spPr>
        <p:txBody>
          <a:bodyPr>
            <a:normAutofit fontScale="92500" lnSpcReduction="20000"/>
          </a:bodyPr>
          <a:lstStyle/>
          <a:p>
            <a:pPr marL="0" indent="0" algn="ctr">
              <a:buNone/>
            </a:pPr>
            <a:r>
              <a:rPr lang="en-US" sz="4800" dirty="0"/>
              <a:t>THE GOOD THE BAD &amp; THE UGLY </a:t>
            </a:r>
          </a:p>
          <a:p>
            <a:pPr marL="0" indent="0" algn="ctr">
              <a:buNone/>
            </a:pPr>
            <a:r>
              <a:rPr lang="en-US" sz="4800" dirty="0"/>
              <a:t>OF THE 2021 LEGISLATIVE SESSION </a:t>
            </a:r>
          </a:p>
          <a:p>
            <a:pPr marL="0" indent="0">
              <a:buNone/>
            </a:pPr>
            <a:endParaRPr lang="en-US" sz="2000" dirty="0"/>
          </a:p>
          <a:p>
            <a:pPr marL="0" indent="0">
              <a:buNone/>
            </a:pPr>
            <a:endParaRPr lang="en-US" sz="2000" dirty="0"/>
          </a:p>
          <a:p>
            <a:pPr marL="0" indent="0">
              <a:buNone/>
            </a:pPr>
            <a:endParaRPr lang="en-US" sz="2000" dirty="0"/>
          </a:p>
          <a:p>
            <a:pPr marL="0" indent="0" algn="ctr">
              <a:buNone/>
            </a:pPr>
            <a:r>
              <a:rPr lang="en-US" sz="3600" dirty="0"/>
              <a:t>COLBY COASH &amp; MATT BELKA</a:t>
            </a:r>
          </a:p>
        </p:txBody>
      </p:sp>
      <p:pic>
        <p:nvPicPr>
          <p:cNvPr id="8" name="Picture 7">
            <a:extLst>
              <a:ext uri="{FF2B5EF4-FFF2-40B4-BE49-F238E27FC236}">
                <a16:creationId xmlns:a16="http://schemas.microsoft.com/office/drawing/2014/main" id="{626836F4-551F-463A-970B-51BD581246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37827890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D487-D07F-4F8D-B133-E1BBBA1C0B6E}"/>
              </a:ext>
            </a:extLst>
          </p:cNvPr>
          <p:cNvSpPr>
            <a:spLocks noGrp="1"/>
          </p:cNvSpPr>
          <p:nvPr>
            <p:ph type="title"/>
          </p:nvPr>
        </p:nvSpPr>
        <p:spPr>
          <a:xfrm>
            <a:off x="126732" y="365126"/>
            <a:ext cx="6646930" cy="1374898"/>
          </a:xfrm>
        </p:spPr>
        <p:txBody>
          <a:bodyPr>
            <a:normAutofit/>
          </a:bodyPr>
          <a:lstStyle/>
          <a:p>
            <a:pPr algn="ctr"/>
            <a:r>
              <a:rPr lang="en-US" sz="6000" b="1" dirty="0"/>
              <a:t>TRANSPARENCY </a:t>
            </a:r>
          </a:p>
        </p:txBody>
      </p:sp>
      <p:sp>
        <p:nvSpPr>
          <p:cNvPr id="3" name="Content Placeholder 2">
            <a:extLst>
              <a:ext uri="{FF2B5EF4-FFF2-40B4-BE49-F238E27FC236}">
                <a16:creationId xmlns:a16="http://schemas.microsoft.com/office/drawing/2014/main" id="{7D8A297D-8618-462E-8391-5211F7795D45}"/>
              </a:ext>
            </a:extLst>
          </p:cNvPr>
          <p:cNvSpPr>
            <a:spLocks noGrp="1"/>
          </p:cNvSpPr>
          <p:nvPr>
            <p:ph idx="1"/>
          </p:nvPr>
        </p:nvSpPr>
        <p:spPr>
          <a:xfrm>
            <a:off x="239697" y="2006353"/>
            <a:ext cx="5986469" cy="4643022"/>
          </a:xfrm>
        </p:spPr>
        <p:txBody>
          <a:bodyPr>
            <a:normAutofit fontScale="77500" lnSpcReduction="20000"/>
          </a:bodyPr>
          <a:lstStyle/>
          <a:p>
            <a:pPr marL="0" indent="0">
              <a:buNone/>
            </a:pPr>
            <a:r>
              <a:rPr lang="en-US" sz="2300" dirty="0">
                <a:solidFill>
                  <a:srgbClr val="FF0000"/>
                </a:solidFill>
              </a:rPr>
              <a:t>LB 644 (B. Hansen) </a:t>
            </a:r>
            <a:r>
              <a:rPr lang="en-US" sz="2300" dirty="0"/>
              <a:t>- </a:t>
            </a:r>
            <a:r>
              <a:rPr lang="en-US" sz="2300" b="0" i="0" dirty="0">
                <a:solidFill>
                  <a:srgbClr val="212529"/>
                </a:solidFill>
                <a:effectLst/>
              </a:rPr>
              <a:t>Adopt the Property Tax Request Act, change dates relating to tax levies, and change provisions relating to property tax refunds</a:t>
            </a:r>
          </a:p>
          <a:p>
            <a:r>
              <a:rPr lang="en-US" sz="2300" b="0" i="1" dirty="0">
                <a:solidFill>
                  <a:schemeClr val="accent1"/>
                </a:solidFill>
                <a:effectLst/>
              </a:rPr>
              <a:t>Signed by Governor</a:t>
            </a:r>
          </a:p>
          <a:p>
            <a:r>
              <a:rPr lang="en-US" sz="2300" b="0" i="1" dirty="0">
                <a:solidFill>
                  <a:schemeClr val="accent1"/>
                </a:solidFill>
                <a:effectLst/>
              </a:rPr>
              <a:t>Takes effect January 1, 2022</a:t>
            </a:r>
          </a:p>
          <a:p>
            <a:r>
              <a:rPr lang="en-US" sz="2300" i="1" dirty="0">
                <a:solidFill>
                  <a:schemeClr val="accent1"/>
                </a:solidFill>
              </a:rPr>
              <a:t>Amended with input from NASB</a:t>
            </a:r>
          </a:p>
          <a:p>
            <a:pPr marL="0" indent="0">
              <a:buNone/>
            </a:pPr>
            <a:endParaRPr lang="en-US" sz="2300" dirty="0"/>
          </a:p>
          <a:p>
            <a:pPr marL="0" indent="0">
              <a:buNone/>
            </a:pPr>
            <a:r>
              <a:rPr lang="en-US" sz="2300" dirty="0">
                <a:solidFill>
                  <a:srgbClr val="00B050"/>
                </a:solidFill>
              </a:rPr>
              <a:t>LB 83 (Flood) </a:t>
            </a:r>
            <a:r>
              <a:rPr lang="en-US" sz="2300" dirty="0"/>
              <a:t>- </a:t>
            </a:r>
            <a:r>
              <a:rPr lang="en-US" sz="2300" b="0" i="0" dirty="0">
                <a:solidFill>
                  <a:srgbClr val="212529"/>
                </a:solidFill>
                <a:effectLst/>
              </a:rPr>
              <a:t>Change public meeting provisions and provide for virtual conferencing under the Open Meetings Act</a:t>
            </a:r>
          </a:p>
          <a:p>
            <a:r>
              <a:rPr lang="en-US" sz="2300" i="1" dirty="0">
                <a:solidFill>
                  <a:schemeClr val="accent1"/>
                </a:solidFill>
              </a:rPr>
              <a:t>Signed by the Governor on April 21</a:t>
            </a:r>
          </a:p>
          <a:p>
            <a:r>
              <a:rPr lang="en-US" sz="2300" b="0" i="1" dirty="0">
                <a:solidFill>
                  <a:schemeClr val="accent1"/>
                </a:solidFill>
                <a:effectLst/>
              </a:rPr>
              <a:t>Took effect on April, 22, 2021</a:t>
            </a:r>
          </a:p>
          <a:p>
            <a:pPr marL="0" indent="0">
              <a:buNone/>
            </a:pPr>
            <a:endParaRPr lang="en-US" sz="2300" dirty="0"/>
          </a:p>
          <a:p>
            <a:pPr marL="0" indent="0">
              <a:buNone/>
            </a:pPr>
            <a:r>
              <a:rPr lang="en-US" sz="2300" dirty="0">
                <a:solidFill>
                  <a:srgbClr val="FF0000"/>
                </a:solidFill>
              </a:rPr>
              <a:t>LB 112 (Albrecht) </a:t>
            </a:r>
            <a:r>
              <a:rPr lang="en-US" sz="2300" dirty="0"/>
              <a:t>- </a:t>
            </a:r>
            <a:r>
              <a:rPr lang="en-US" sz="2300" b="0" i="0" dirty="0">
                <a:solidFill>
                  <a:srgbClr val="212529"/>
                </a:solidFill>
                <a:effectLst/>
              </a:rPr>
              <a:t>Require members of the public to be allowed to speak at each meeting subject to the Open Meetings Act-Government Committee</a:t>
            </a:r>
          </a:p>
        </p:txBody>
      </p:sp>
      <p:pic>
        <p:nvPicPr>
          <p:cNvPr id="4" name="Picture 3">
            <a:extLst>
              <a:ext uri="{FF2B5EF4-FFF2-40B4-BE49-F238E27FC236}">
                <a16:creationId xmlns:a16="http://schemas.microsoft.com/office/drawing/2014/main" id="{2D4E93BE-32BE-4C6C-B4D2-9485711EC6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 name="Picture 4">
            <a:extLst>
              <a:ext uri="{FF2B5EF4-FFF2-40B4-BE49-F238E27FC236}">
                <a16:creationId xmlns:a16="http://schemas.microsoft.com/office/drawing/2014/main" id="{831EBC97-8DF6-4351-8399-56FE56B71C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4980" y="1802757"/>
            <a:ext cx="584074" cy="583745"/>
          </a:xfrm>
          <a:prstGeom prst="rect">
            <a:avLst/>
          </a:prstGeom>
        </p:spPr>
      </p:pic>
      <p:pic>
        <p:nvPicPr>
          <p:cNvPr id="6" name="Picture 5">
            <a:extLst>
              <a:ext uri="{FF2B5EF4-FFF2-40B4-BE49-F238E27FC236}">
                <a16:creationId xmlns:a16="http://schemas.microsoft.com/office/drawing/2014/main" id="{40F61FD9-26EA-4C7B-A24C-E87C6E9A67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5514720"/>
            <a:ext cx="584074" cy="583745"/>
          </a:xfrm>
          <a:prstGeom prst="rect">
            <a:avLst/>
          </a:prstGeom>
        </p:spPr>
      </p:pic>
      <p:pic>
        <p:nvPicPr>
          <p:cNvPr id="7" name="Picture 6">
            <a:extLst>
              <a:ext uri="{FF2B5EF4-FFF2-40B4-BE49-F238E27FC236}">
                <a16:creationId xmlns:a16="http://schemas.microsoft.com/office/drawing/2014/main" id="{691D48C6-55E5-47CB-B1FF-F854E8B1EF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329" y="3744119"/>
            <a:ext cx="583745" cy="583745"/>
          </a:xfrm>
          <a:prstGeom prst="rect">
            <a:avLst/>
          </a:prstGeom>
        </p:spPr>
      </p:pic>
      <p:pic>
        <p:nvPicPr>
          <p:cNvPr id="8" name="Picture 7">
            <a:extLst>
              <a:ext uri="{FF2B5EF4-FFF2-40B4-BE49-F238E27FC236}">
                <a16:creationId xmlns:a16="http://schemas.microsoft.com/office/drawing/2014/main" id="{0F8FCEB9-E249-45DA-8EDA-D742979D73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96731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69E358-7938-4E78-BEA3-C8204DDA23CE}"/>
              </a:ext>
            </a:extLst>
          </p:cNvPr>
          <p:cNvSpPr>
            <a:spLocks noGrp="1"/>
          </p:cNvSpPr>
          <p:nvPr>
            <p:ph type="title"/>
          </p:nvPr>
        </p:nvSpPr>
        <p:spPr>
          <a:xfrm>
            <a:off x="195309" y="365126"/>
            <a:ext cx="6445188" cy="1019791"/>
          </a:xfrm>
        </p:spPr>
        <p:txBody>
          <a:bodyPr>
            <a:normAutofit fontScale="90000"/>
          </a:bodyPr>
          <a:lstStyle/>
          <a:p>
            <a:pPr algn="ctr"/>
            <a:r>
              <a:rPr lang="en-US" sz="5400" b="1" dirty="0"/>
              <a:t>STUDENT DISCIPLINE (1)</a:t>
            </a:r>
          </a:p>
        </p:txBody>
      </p:sp>
      <p:sp>
        <p:nvSpPr>
          <p:cNvPr id="3" name="Content Placeholder 2">
            <a:extLst>
              <a:ext uri="{FF2B5EF4-FFF2-40B4-BE49-F238E27FC236}">
                <a16:creationId xmlns:a16="http://schemas.microsoft.com/office/drawing/2014/main" id="{9C8E054E-F2C1-4A65-901F-E092EA7EEDCE}"/>
              </a:ext>
            </a:extLst>
          </p:cNvPr>
          <p:cNvSpPr>
            <a:spLocks noGrp="1"/>
          </p:cNvSpPr>
          <p:nvPr>
            <p:ph idx="1"/>
          </p:nvPr>
        </p:nvSpPr>
        <p:spPr>
          <a:xfrm>
            <a:off x="195309" y="1660124"/>
            <a:ext cx="6161103" cy="4989251"/>
          </a:xfrm>
        </p:spPr>
        <p:txBody>
          <a:bodyPr>
            <a:normAutofit/>
          </a:bodyPr>
          <a:lstStyle/>
          <a:p>
            <a:pPr marL="0" indent="0">
              <a:buNone/>
            </a:pPr>
            <a:r>
              <a:rPr lang="en-US" sz="2400" dirty="0">
                <a:solidFill>
                  <a:srgbClr val="00B050"/>
                </a:solidFill>
              </a:rPr>
              <a:t>LB 529 (Walz) </a:t>
            </a:r>
            <a:r>
              <a:rPr lang="en-US" sz="2400" dirty="0"/>
              <a:t>- </a:t>
            </a:r>
            <a:r>
              <a:rPr lang="en-US" sz="2400" b="0" i="0" dirty="0">
                <a:solidFill>
                  <a:srgbClr val="212529"/>
                </a:solidFill>
                <a:effectLst/>
              </a:rPr>
              <a:t>Change provisions for the distribution of lottery funds used for education, transfer powers and duties, create new acts and funds, and change education provisions</a:t>
            </a:r>
          </a:p>
          <a:p>
            <a:r>
              <a:rPr lang="en-US" sz="2400" i="1" dirty="0">
                <a:solidFill>
                  <a:schemeClr val="accent1"/>
                </a:solidFill>
              </a:rPr>
              <a:t>Would have allocated $$ for behavioral intervention training for educators through the ESUs.</a:t>
            </a:r>
          </a:p>
          <a:p>
            <a:r>
              <a:rPr lang="en-US" sz="2400" i="1" dirty="0">
                <a:solidFill>
                  <a:schemeClr val="accent1"/>
                </a:solidFill>
              </a:rPr>
              <a:t>Amended to include physical intervention provisions/authorization by educators</a:t>
            </a:r>
          </a:p>
          <a:p>
            <a:r>
              <a:rPr lang="en-US" sz="2400" i="1" dirty="0">
                <a:solidFill>
                  <a:schemeClr val="accent1"/>
                </a:solidFill>
              </a:rPr>
              <a:t>Failed cloture (28 of 33 votes needed)</a:t>
            </a:r>
          </a:p>
          <a:p>
            <a:r>
              <a:rPr lang="en-US" sz="2400" i="1" dirty="0">
                <a:solidFill>
                  <a:schemeClr val="accent1"/>
                </a:solidFill>
              </a:rPr>
              <a:t>3 year extension of lottery funds incorporated into LB 528 (through 23-24 school year)</a:t>
            </a:r>
            <a:endParaRPr lang="en-US" sz="2400" dirty="0">
              <a:solidFill>
                <a:schemeClr val="accent1"/>
              </a:solidFill>
            </a:endParaRPr>
          </a:p>
        </p:txBody>
      </p:sp>
      <p:pic>
        <p:nvPicPr>
          <p:cNvPr id="4" name="Picture 3">
            <a:extLst>
              <a:ext uri="{FF2B5EF4-FFF2-40B4-BE49-F238E27FC236}">
                <a16:creationId xmlns:a16="http://schemas.microsoft.com/office/drawing/2014/main" id="{B5998304-6F96-48BF-944E-DF82D83C2C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4A63E60C-BE39-4E71-9977-6DFF7A7913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pic>
        <p:nvPicPr>
          <p:cNvPr id="7" name="Picture 6">
            <a:extLst>
              <a:ext uri="{FF2B5EF4-FFF2-40B4-BE49-F238E27FC236}">
                <a16:creationId xmlns:a16="http://schemas.microsoft.com/office/drawing/2014/main" id="{7A495BC6-2CC4-49CD-990F-FBCDA7E301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6752" y="1660124"/>
            <a:ext cx="583745" cy="583745"/>
          </a:xfrm>
          <a:prstGeom prst="rect">
            <a:avLst/>
          </a:prstGeom>
        </p:spPr>
      </p:pic>
      <p:pic>
        <p:nvPicPr>
          <p:cNvPr id="8" name="Picture 7">
            <a:extLst>
              <a:ext uri="{FF2B5EF4-FFF2-40B4-BE49-F238E27FC236}">
                <a16:creationId xmlns:a16="http://schemas.microsoft.com/office/drawing/2014/main" id="{A5DCE161-19E4-408A-B7F9-9C6CEC0DF6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60711" y="4239851"/>
            <a:ext cx="584074" cy="583745"/>
          </a:xfrm>
          <a:prstGeom prst="rect">
            <a:avLst/>
          </a:prstGeom>
        </p:spPr>
      </p:pic>
    </p:spTree>
    <p:extLst>
      <p:ext uri="{BB962C8B-B14F-4D97-AF65-F5344CB8AC3E}">
        <p14:creationId xmlns:p14="http://schemas.microsoft.com/office/powerpoint/2010/main" val="199617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9E358-7938-4E78-BEA3-C8204DDA23CE}"/>
              </a:ext>
            </a:extLst>
          </p:cNvPr>
          <p:cNvSpPr>
            <a:spLocks noGrp="1"/>
          </p:cNvSpPr>
          <p:nvPr>
            <p:ph type="title"/>
          </p:nvPr>
        </p:nvSpPr>
        <p:spPr>
          <a:xfrm>
            <a:off x="195309" y="365126"/>
            <a:ext cx="6445188" cy="1019791"/>
          </a:xfrm>
        </p:spPr>
        <p:txBody>
          <a:bodyPr>
            <a:normAutofit fontScale="90000"/>
          </a:bodyPr>
          <a:lstStyle/>
          <a:p>
            <a:pPr algn="ctr"/>
            <a:r>
              <a:rPr lang="en-US" sz="5400" b="1" dirty="0"/>
              <a:t>STUDENT DISCIPLINE (2)</a:t>
            </a:r>
          </a:p>
        </p:txBody>
      </p:sp>
      <p:sp>
        <p:nvSpPr>
          <p:cNvPr id="3" name="Content Placeholder 2">
            <a:extLst>
              <a:ext uri="{FF2B5EF4-FFF2-40B4-BE49-F238E27FC236}">
                <a16:creationId xmlns:a16="http://schemas.microsoft.com/office/drawing/2014/main" id="{9C8E054E-F2C1-4A65-901F-E092EA7EEDCE}"/>
              </a:ext>
            </a:extLst>
          </p:cNvPr>
          <p:cNvSpPr>
            <a:spLocks noGrp="1"/>
          </p:cNvSpPr>
          <p:nvPr>
            <p:ph idx="1"/>
          </p:nvPr>
        </p:nvSpPr>
        <p:spPr>
          <a:xfrm>
            <a:off x="195309" y="1660124"/>
            <a:ext cx="6161103" cy="4989251"/>
          </a:xfrm>
        </p:spPr>
        <p:txBody>
          <a:bodyPr>
            <a:normAutofit/>
          </a:bodyPr>
          <a:lstStyle/>
          <a:p>
            <a:pPr marL="0" indent="0">
              <a:buNone/>
            </a:pPr>
            <a:r>
              <a:rPr lang="en-US" sz="2000" dirty="0"/>
              <a:t>LB 154 (Wayne) - </a:t>
            </a:r>
            <a:r>
              <a:rPr lang="en-US" sz="2000" b="0" i="0" dirty="0">
                <a:solidFill>
                  <a:srgbClr val="212529"/>
                </a:solidFill>
                <a:effectLst/>
              </a:rPr>
              <a:t>Require tracking of student discipline as prescribed</a:t>
            </a:r>
          </a:p>
          <a:p>
            <a:r>
              <a:rPr lang="en-US" sz="2000" i="1" dirty="0">
                <a:solidFill>
                  <a:schemeClr val="accent1"/>
                </a:solidFill>
              </a:rPr>
              <a:t>Signed by Governor on May 5</a:t>
            </a:r>
          </a:p>
          <a:p>
            <a:r>
              <a:rPr lang="en-US" sz="2000" i="1" dirty="0"/>
              <a:t>Beginning with the 2022-23 school year, </a:t>
            </a:r>
            <a:r>
              <a:rPr lang="en-US" sz="2000" dirty="0"/>
              <a:t>individual student discipline data shall be reported to NDE and used as an indicator in </a:t>
            </a:r>
            <a:r>
              <a:rPr lang="en-US" sz="2000" dirty="0" err="1"/>
              <a:t>AQuESTT</a:t>
            </a:r>
            <a:endParaRPr lang="en-US" sz="2000" i="1" dirty="0">
              <a:solidFill>
                <a:schemeClr val="accent1"/>
              </a:solidFill>
            </a:endParaRPr>
          </a:p>
          <a:p>
            <a:pPr marL="0" indent="0">
              <a:buNone/>
            </a:pPr>
            <a:r>
              <a:rPr lang="en-US" sz="2000" dirty="0"/>
              <a:t>LB 198 (Vargas) - </a:t>
            </a:r>
            <a:r>
              <a:rPr lang="en-US" sz="2000" b="0" i="0" dirty="0">
                <a:solidFill>
                  <a:srgbClr val="212529"/>
                </a:solidFill>
                <a:effectLst/>
              </a:rPr>
              <a:t>Change provisions relating to the Student Discipline Act</a:t>
            </a:r>
          </a:p>
          <a:p>
            <a:r>
              <a:rPr lang="en-US" sz="2000" i="1" dirty="0">
                <a:solidFill>
                  <a:schemeClr val="accent1"/>
                </a:solidFill>
              </a:rPr>
              <a:t>On General File</a:t>
            </a:r>
          </a:p>
        </p:txBody>
      </p:sp>
      <p:pic>
        <p:nvPicPr>
          <p:cNvPr id="4" name="Picture 3">
            <a:extLst>
              <a:ext uri="{FF2B5EF4-FFF2-40B4-BE49-F238E27FC236}">
                <a16:creationId xmlns:a16="http://schemas.microsoft.com/office/drawing/2014/main" id="{B5998304-6F96-48BF-944E-DF82D83C2C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4A63E60C-BE39-4E71-9977-6DFF7A7913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201156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8C8DF-309D-4760-B3F2-64AE2BA3F939}"/>
              </a:ext>
            </a:extLst>
          </p:cNvPr>
          <p:cNvSpPr>
            <a:spLocks noGrp="1"/>
          </p:cNvSpPr>
          <p:nvPr>
            <p:ph type="title"/>
          </p:nvPr>
        </p:nvSpPr>
        <p:spPr>
          <a:xfrm>
            <a:off x="126732" y="365125"/>
            <a:ext cx="6424988" cy="1206223"/>
          </a:xfrm>
        </p:spPr>
        <p:txBody>
          <a:bodyPr>
            <a:normAutofit fontScale="90000"/>
          </a:bodyPr>
          <a:lstStyle/>
          <a:p>
            <a:pPr algn="ctr"/>
            <a:r>
              <a:rPr lang="en-US" sz="4800" b="1" dirty="0"/>
              <a:t>CURRICULUM/SCHOOL MANDATES</a:t>
            </a:r>
          </a:p>
        </p:txBody>
      </p:sp>
      <p:sp>
        <p:nvSpPr>
          <p:cNvPr id="3" name="Content Placeholder 2">
            <a:extLst>
              <a:ext uri="{FF2B5EF4-FFF2-40B4-BE49-F238E27FC236}">
                <a16:creationId xmlns:a16="http://schemas.microsoft.com/office/drawing/2014/main" id="{F16900C0-9E5B-4B6C-800A-37CE8E83067A}"/>
              </a:ext>
            </a:extLst>
          </p:cNvPr>
          <p:cNvSpPr>
            <a:spLocks noGrp="1"/>
          </p:cNvSpPr>
          <p:nvPr>
            <p:ph idx="1"/>
          </p:nvPr>
        </p:nvSpPr>
        <p:spPr>
          <a:xfrm>
            <a:off x="213064" y="1936464"/>
            <a:ext cx="6338656" cy="4792810"/>
          </a:xfrm>
        </p:spPr>
        <p:txBody>
          <a:bodyPr>
            <a:normAutofit lnSpcReduction="10000"/>
          </a:bodyPr>
          <a:lstStyle/>
          <a:p>
            <a:pPr marL="0" indent="0">
              <a:buNone/>
            </a:pPr>
            <a:r>
              <a:rPr lang="en-US" sz="2000" dirty="0">
                <a:solidFill>
                  <a:srgbClr val="FF0000"/>
                </a:solidFill>
              </a:rPr>
              <a:t>LB 452 (McKinney) </a:t>
            </a:r>
            <a:r>
              <a:rPr lang="en-US" sz="2000" dirty="0"/>
              <a:t>- </a:t>
            </a:r>
            <a:r>
              <a:rPr lang="en-US" sz="2000" b="0" i="0" dirty="0">
                <a:solidFill>
                  <a:srgbClr val="212529"/>
                </a:solidFill>
                <a:effectLst/>
              </a:rPr>
              <a:t>Adopt the Financial Literacy Act and provide graduation requirements and academic content standards</a:t>
            </a:r>
          </a:p>
          <a:p>
            <a:r>
              <a:rPr lang="en-US" sz="2000" i="1" dirty="0">
                <a:solidFill>
                  <a:schemeClr val="accent1"/>
                </a:solidFill>
              </a:rPr>
              <a:t>Signed by Governor</a:t>
            </a:r>
          </a:p>
          <a:p>
            <a:r>
              <a:rPr lang="en-US" sz="2000" i="1" dirty="0">
                <a:solidFill>
                  <a:schemeClr val="accent1"/>
                </a:solidFill>
              </a:rPr>
              <a:t>Amended with input by NASB &amp; others</a:t>
            </a:r>
          </a:p>
          <a:p>
            <a:pPr marL="0" indent="0">
              <a:buNone/>
            </a:pPr>
            <a:endParaRPr lang="en-US" sz="2000" dirty="0"/>
          </a:p>
          <a:p>
            <a:pPr marL="0" indent="0">
              <a:buNone/>
            </a:pPr>
            <a:r>
              <a:rPr lang="en-US" sz="2000" dirty="0">
                <a:solidFill>
                  <a:srgbClr val="FF0000"/>
                </a:solidFill>
              </a:rPr>
              <a:t>LB 281 (Albrecht) </a:t>
            </a:r>
            <a:r>
              <a:rPr lang="en-US" sz="2000" dirty="0"/>
              <a:t>- </a:t>
            </a:r>
            <a:r>
              <a:rPr lang="en-US" sz="2000" b="0" i="0" dirty="0">
                <a:solidFill>
                  <a:srgbClr val="212529"/>
                </a:solidFill>
                <a:effectLst/>
              </a:rPr>
              <a:t>Require child sexual abuse prevention programs for school students and staff</a:t>
            </a:r>
          </a:p>
          <a:p>
            <a:r>
              <a:rPr lang="en-US" sz="2000" i="1" dirty="0">
                <a:solidFill>
                  <a:schemeClr val="accent1"/>
                </a:solidFill>
              </a:rPr>
              <a:t>Placed on Select File March 24</a:t>
            </a:r>
          </a:p>
          <a:p>
            <a:r>
              <a:rPr lang="en-US" sz="2000" i="1" dirty="0">
                <a:solidFill>
                  <a:schemeClr val="accent1"/>
                </a:solidFill>
              </a:rPr>
              <a:t>Held over until 2022</a:t>
            </a:r>
          </a:p>
          <a:p>
            <a:pPr marL="0" indent="0">
              <a:buNone/>
            </a:pPr>
            <a:endParaRPr lang="en-US" sz="2000" dirty="0"/>
          </a:p>
          <a:p>
            <a:pPr marL="0" indent="0">
              <a:buNone/>
            </a:pPr>
            <a:r>
              <a:rPr lang="en-US" sz="2000" dirty="0">
                <a:solidFill>
                  <a:srgbClr val="FF0000"/>
                </a:solidFill>
              </a:rPr>
              <a:t>LB 639 (Day) </a:t>
            </a:r>
            <a:r>
              <a:rPr lang="en-US" sz="2000" dirty="0"/>
              <a:t>- </a:t>
            </a:r>
            <a:r>
              <a:rPr lang="en-US" sz="2000" b="0" i="0" dirty="0">
                <a:solidFill>
                  <a:srgbClr val="212529"/>
                </a:solidFill>
                <a:effectLst/>
              </a:rPr>
              <a:t>Adopt the Seizure Safe Schools Act</a:t>
            </a:r>
          </a:p>
          <a:p>
            <a:r>
              <a:rPr lang="en-US" sz="2000" b="0" i="1" dirty="0">
                <a:solidFill>
                  <a:schemeClr val="accent1"/>
                </a:solidFill>
                <a:effectLst/>
              </a:rPr>
              <a:t>Signed by Governor</a:t>
            </a:r>
          </a:p>
        </p:txBody>
      </p:sp>
      <p:pic>
        <p:nvPicPr>
          <p:cNvPr id="4" name="Picture 3">
            <a:extLst>
              <a:ext uri="{FF2B5EF4-FFF2-40B4-BE49-F238E27FC236}">
                <a16:creationId xmlns:a16="http://schemas.microsoft.com/office/drawing/2014/main" id="{A00A8D6A-E1B0-49A5-80B3-95179CFB8F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6A7D891A-A4B8-403F-8AF7-8F673560F3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pic>
        <p:nvPicPr>
          <p:cNvPr id="7" name="Picture 6">
            <a:extLst>
              <a:ext uri="{FF2B5EF4-FFF2-40B4-BE49-F238E27FC236}">
                <a16:creationId xmlns:a16="http://schemas.microsoft.com/office/drawing/2014/main" id="{9E71CCD7-75E5-47BE-B525-2E6133C059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0084" y="1807738"/>
            <a:ext cx="584074" cy="583745"/>
          </a:xfrm>
          <a:prstGeom prst="rect">
            <a:avLst/>
          </a:prstGeom>
        </p:spPr>
      </p:pic>
      <p:pic>
        <p:nvPicPr>
          <p:cNvPr id="8" name="Picture 7">
            <a:extLst>
              <a:ext uri="{FF2B5EF4-FFF2-40B4-BE49-F238E27FC236}">
                <a16:creationId xmlns:a16="http://schemas.microsoft.com/office/drawing/2014/main" id="{452AE594-95A5-418E-82EA-D9DBDFC64F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2994" y="3602682"/>
            <a:ext cx="584074" cy="583745"/>
          </a:xfrm>
          <a:prstGeom prst="rect">
            <a:avLst/>
          </a:prstGeom>
        </p:spPr>
      </p:pic>
      <p:pic>
        <p:nvPicPr>
          <p:cNvPr id="10" name="Picture 9">
            <a:extLst>
              <a:ext uri="{FF2B5EF4-FFF2-40B4-BE49-F238E27FC236}">
                <a16:creationId xmlns:a16="http://schemas.microsoft.com/office/drawing/2014/main" id="{4FB152EC-5FF7-4129-B408-F684FEA124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2047" y="5430637"/>
            <a:ext cx="584074" cy="583745"/>
          </a:xfrm>
          <a:prstGeom prst="rect">
            <a:avLst/>
          </a:prstGeom>
        </p:spPr>
      </p:pic>
    </p:spTree>
    <p:extLst>
      <p:ext uri="{BB962C8B-B14F-4D97-AF65-F5344CB8AC3E}">
        <p14:creationId xmlns:p14="http://schemas.microsoft.com/office/powerpoint/2010/main" val="276209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7E6FB-5E88-4374-ADC0-0DAB77569F40}"/>
              </a:ext>
            </a:extLst>
          </p:cNvPr>
          <p:cNvSpPr>
            <a:spLocks noGrp="1"/>
          </p:cNvSpPr>
          <p:nvPr>
            <p:ph type="title"/>
          </p:nvPr>
        </p:nvSpPr>
        <p:spPr>
          <a:xfrm>
            <a:off x="213064" y="365126"/>
            <a:ext cx="6320901" cy="1543574"/>
          </a:xfrm>
        </p:spPr>
        <p:txBody>
          <a:bodyPr>
            <a:normAutofit/>
          </a:bodyPr>
          <a:lstStyle/>
          <a:p>
            <a:pPr algn="ctr"/>
            <a:r>
              <a:rPr lang="en-US" sz="4000" b="1" dirty="0"/>
              <a:t>NEXT SESSION</a:t>
            </a:r>
            <a:br>
              <a:rPr lang="en-US" sz="4000" b="1" dirty="0"/>
            </a:br>
            <a:r>
              <a:rPr lang="en-US" sz="4000" b="1" dirty="0"/>
              <a:t>CHALLENGES, TONE &amp; MOOD </a:t>
            </a:r>
          </a:p>
        </p:txBody>
      </p:sp>
      <p:sp>
        <p:nvSpPr>
          <p:cNvPr id="3" name="Content Placeholder 2">
            <a:extLst>
              <a:ext uri="{FF2B5EF4-FFF2-40B4-BE49-F238E27FC236}">
                <a16:creationId xmlns:a16="http://schemas.microsoft.com/office/drawing/2014/main" id="{348A9589-4199-47AD-BD63-072EB9D0F5CD}"/>
              </a:ext>
            </a:extLst>
          </p:cNvPr>
          <p:cNvSpPr>
            <a:spLocks noGrp="1"/>
          </p:cNvSpPr>
          <p:nvPr>
            <p:ph idx="1"/>
          </p:nvPr>
        </p:nvSpPr>
        <p:spPr>
          <a:xfrm>
            <a:off x="213064" y="2333297"/>
            <a:ext cx="6241002" cy="4307200"/>
          </a:xfrm>
        </p:spPr>
        <p:txBody>
          <a:bodyPr>
            <a:normAutofit/>
          </a:bodyPr>
          <a:lstStyle/>
          <a:p>
            <a:pPr marL="0" indent="0">
              <a:buNone/>
            </a:pPr>
            <a:r>
              <a:rPr lang="en-US" sz="2000" dirty="0">
                <a:solidFill>
                  <a:srgbClr val="FF0000"/>
                </a:solidFill>
              </a:rPr>
              <a:t>LB 364 (Linehan) </a:t>
            </a:r>
            <a:r>
              <a:rPr lang="en-US" sz="2000" dirty="0"/>
              <a:t>- </a:t>
            </a:r>
            <a:r>
              <a:rPr lang="en-US" sz="2000" b="0" i="0" dirty="0">
                <a:solidFill>
                  <a:srgbClr val="212529"/>
                </a:solidFill>
                <a:effectLst/>
              </a:rPr>
              <a:t>Adopt the Opportunity Scholarships Act and provide tax credits.</a:t>
            </a:r>
          </a:p>
          <a:p>
            <a:r>
              <a:rPr lang="en-US" sz="2000" b="0" i="1" dirty="0">
                <a:solidFill>
                  <a:schemeClr val="accent1"/>
                </a:solidFill>
                <a:effectLst/>
              </a:rPr>
              <a:t>Sen. Wayne will be taking the lead on this bill in 2022</a:t>
            </a:r>
          </a:p>
          <a:p>
            <a:pPr marL="0" indent="0">
              <a:buNone/>
            </a:pPr>
            <a:br>
              <a:rPr lang="en-US" sz="2000" dirty="0"/>
            </a:br>
            <a:r>
              <a:rPr lang="en-US" sz="2000" dirty="0"/>
              <a:t>Eliminate option enrollment</a:t>
            </a:r>
          </a:p>
          <a:p>
            <a:r>
              <a:rPr lang="en-US" sz="2000" i="1" dirty="0">
                <a:solidFill>
                  <a:schemeClr val="accent1"/>
                </a:solidFill>
              </a:rPr>
              <a:t>Was not voted on this session. (Introducer ill)</a:t>
            </a:r>
          </a:p>
          <a:p>
            <a:pPr marL="0" indent="0">
              <a:buNone/>
            </a:pPr>
            <a:br>
              <a:rPr lang="en-US" sz="2000" dirty="0"/>
            </a:br>
            <a:r>
              <a:rPr lang="en-US" sz="2000" dirty="0"/>
              <a:t>Unwillingness to engage the education community</a:t>
            </a:r>
          </a:p>
          <a:p>
            <a:pPr lvl="1"/>
            <a:r>
              <a:rPr lang="en-US" sz="2000" dirty="0">
                <a:solidFill>
                  <a:srgbClr val="00B050"/>
                </a:solidFill>
              </a:rPr>
              <a:t>LB 132 failed </a:t>
            </a:r>
            <a:r>
              <a:rPr lang="en-US" sz="2000" dirty="0"/>
              <a:t>… LR 141 in its place </a:t>
            </a:r>
          </a:p>
          <a:p>
            <a:pPr lvl="2"/>
            <a:r>
              <a:rPr lang="en-US" i="1" dirty="0">
                <a:solidFill>
                  <a:schemeClr val="accent1"/>
                </a:solidFill>
              </a:rPr>
              <a:t>Committee makeup: Senators </a:t>
            </a:r>
            <a:r>
              <a:rPr lang="en-US" i="1" dirty="0" err="1">
                <a:solidFill>
                  <a:schemeClr val="accent1"/>
                </a:solidFill>
              </a:rPr>
              <a:t>Bostar</a:t>
            </a:r>
            <a:r>
              <a:rPr lang="en-US" i="1" dirty="0">
                <a:solidFill>
                  <a:schemeClr val="accent1"/>
                </a:solidFill>
              </a:rPr>
              <a:t>, Brandt, DeBoer, Dorn, Flood, Friesen, </a:t>
            </a:r>
            <a:r>
              <a:rPr lang="en-US" i="1" dirty="0" err="1">
                <a:solidFill>
                  <a:schemeClr val="accent1"/>
                </a:solidFill>
              </a:rPr>
              <a:t>Groene</a:t>
            </a:r>
            <a:r>
              <a:rPr lang="en-US" i="1" dirty="0">
                <a:solidFill>
                  <a:schemeClr val="accent1"/>
                </a:solidFill>
              </a:rPr>
              <a:t>, McKinney, </a:t>
            </a:r>
            <a:r>
              <a:rPr lang="en-US" i="1" dirty="0" err="1">
                <a:solidFill>
                  <a:schemeClr val="accent1"/>
                </a:solidFill>
              </a:rPr>
              <a:t>Pahls</a:t>
            </a:r>
            <a:r>
              <a:rPr lang="en-US" i="1" dirty="0">
                <a:solidFill>
                  <a:schemeClr val="accent1"/>
                </a:solidFill>
              </a:rPr>
              <a:t>, Wishart &amp; Walz</a:t>
            </a:r>
          </a:p>
          <a:p>
            <a:pPr lvl="2"/>
            <a:endParaRPr lang="en-US" dirty="0">
              <a:solidFill>
                <a:srgbClr val="FF0000"/>
              </a:solidFill>
            </a:endParaRPr>
          </a:p>
        </p:txBody>
      </p:sp>
      <p:pic>
        <p:nvPicPr>
          <p:cNvPr id="4" name="Picture 3">
            <a:extLst>
              <a:ext uri="{FF2B5EF4-FFF2-40B4-BE49-F238E27FC236}">
                <a16:creationId xmlns:a16="http://schemas.microsoft.com/office/drawing/2014/main" id="{150B3D15-55B1-40FF-9D4B-8C9598AC9B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3972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DFD4DA36-A7A0-460D-AC46-F9DBABBB74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pic>
        <p:nvPicPr>
          <p:cNvPr id="7" name="Picture 6">
            <a:extLst>
              <a:ext uri="{FF2B5EF4-FFF2-40B4-BE49-F238E27FC236}">
                <a16:creationId xmlns:a16="http://schemas.microsoft.com/office/drawing/2014/main" id="{6E063500-5B5E-4D4A-A4CD-9B06EC93E5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5093" y="2115794"/>
            <a:ext cx="584074" cy="583745"/>
          </a:xfrm>
          <a:prstGeom prst="rect">
            <a:avLst/>
          </a:prstGeom>
        </p:spPr>
      </p:pic>
      <p:pic>
        <p:nvPicPr>
          <p:cNvPr id="8" name="Picture 7">
            <a:extLst>
              <a:ext uri="{FF2B5EF4-FFF2-40B4-BE49-F238E27FC236}">
                <a16:creationId xmlns:a16="http://schemas.microsoft.com/office/drawing/2014/main" id="{750D4594-FF0B-4220-A370-81A62F1D7D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5228" y="4738175"/>
            <a:ext cx="583745" cy="583745"/>
          </a:xfrm>
          <a:prstGeom prst="rect">
            <a:avLst/>
          </a:prstGeom>
        </p:spPr>
      </p:pic>
    </p:spTree>
    <p:extLst>
      <p:ext uri="{BB962C8B-B14F-4D97-AF65-F5344CB8AC3E}">
        <p14:creationId xmlns:p14="http://schemas.microsoft.com/office/powerpoint/2010/main" val="425441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7E6FB-5E88-4374-ADC0-0DAB77569F40}"/>
              </a:ext>
            </a:extLst>
          </p:cNvPr>
          <p:cNvSpPr>
            <a:spLocks noGrp="1"/>
          </p:cNvSpPr>
          <p:nvPr>
            <p:ph type="title"/>
          </p:nvPr>
        </p:nvSpPr>
        <p:spPr>
          <a:xfrm>
            <a:off x="213064" y="365126"/>
            <a:ext cx="6320901" cy="1543574"/>
          </a:xfrm>
        </p:spPr>
        <p:txBody>
          <a:bodyPr>
            <a:normAutofit fontScale="90000"/>
          </a:bodyPr>
          <a:lstStyle/>
          <a:p>
            <a:pPr algn="ctr"/>
            <a:r>
              <a:rPr lang="en-US" sz="4000" b="1" dirty="0"/>
              <a:t>NEXT SESSION</a:t>
            </a:r>
            <a:br>
              <a:rPr lang="en-US" sz="4000" b="1" dirty="0"/>
            </a:br>
            <a:r>
              <a:rPr lang="en-US" sz="4000" b="1" dirty="0"/>
              <a:t>CHALLENGES, TONE &amp; MOOD </a:t>
            </a:r>
            <a:br>
              <a:rPr lang="en-US" sz="4000" b="1" dirty="0"/>
            </a:br>
            <a:r>
              <a:rPr lang="en-US" sz="4000" b="1" dirty="0"/>
              <a:t>Legislative Response to..</a:t>
            </a:r>
          </a:p>
        </p:txBody>
      </p:sp>
      <p:sp>
        <p:nvSpPr>
          <p:cNvPr id="3" name="Content Placeholder 2">
            <a:extLst>
              <a:ext uri="{FF2B5EF4-FFF2-40B4-BE49-F238E27FC236}">
                <a16:creationId xmlns:a16="http://schemas.microsoft.com/office/drawing/2014/main" id="{348A9589-4199-47AD-BD63-072EB9D0F5CD}"/>
              </a:ext>
            </a:extLst>
          </p:cNvPr>
          <p:cNvSpPr>
            <a:spLocks noGrp="1"/>
          </p:cNvSpPr>
          <p:nvPr>
            <p:ph idx="1"/>
          </p:nvPr>
        </p:nvSpPr>
        <p:spPr>
          <a:xfrm>
            <a:off x="213064" y="2333297"/>
            <a:ext cx="6241002" cy="4307200"/>
          </a:xfrm>
        </p:spPr>
        <p:txBody>
          <a:bodyPr>
            <a:normAutofit/>
          </a:bodyPr>
          <a:lstStyle/>
          <a:p>
            <a:pPr marL="0" indent="0">
              <a:buNone/>
            </a:pPr>
            <a:endParaRPr lang="en-US" i="1" dirty="0">
              <a:solidFill>
                <a:schemeClr val="accent1"/>
              </a:solidFill>
            </a:endParaRPr>
          </a:p>
          <a:p>
            <a:pPr lvl="1"/>
            <a:r>
              <a:rPr lang="en-US" dirty="0"/>
              <a:t>School Finance</a:t>
            </a:r>
          </a:p>
          <a:p>
            <a:pPr lvl="1"/>
            <a:r>
              <a:rPr lang="en-US" dirty="0"/>
              <a:t>Critical Race Theory</a:t>
            </a:r>
          </a:p>
          <a:p>
            <a:pPr lvl="1"/>
            <a:r>
              <a:rPr lang="en-US" dirty="0"/>
              <a:t>NDE Health Standards</a:t>
            </a:r>
          </a:p>
          <a:p>
            <a:pPr lvl="1"/>
            <a:r>
              <a:rPr lang="en-US" dirty="0"/>
              <a:t>Role, Scope, &amp; Governance of NDE</a:t>
            </a:r>
          </a:p>
          <a:p>
            <a:pPr lvl="1"/>
            <a:r>
              <a:rPr lang="en-US" dirty="0"/>
              <a:t>Mandating school year start/</a:t>
            </a:r>
            <a:r>
              <a:rPr lang="en-US"/>
              <a:t>end date</a:t>
            </a:r>
            <a:endParaRPr lang="en-US" dirty="0"/>
          </a:p>
        </p:txBody>
      </p:sp>
      <p:pic>
        <p:nvPicPr>
          <p:cNvPr id="4" name="Picture 3">
            <a:extLst>
              <a:ext uri="{FF2B5EF4-FFF2-40B4-BE49-F238E27FC236}">
                <a16:creationId xmlns:a16="http://schemas.microsoft.com/office/drawing/2014/main" id="{150B3D15-55B1-40FF-9D4B-8C9598AC9B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3972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DFD4DA36-A7A0-460D-AC46-F9DBABBB74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2423981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EECD1-B067-4C12-AED4-5A5CBD8451D9}"/>
              </a:ext>
            </a:extLst>
          </p:cNvPr>
          <p:cNvSpPr>
            <a:spLocks noGrp="1"/>
          </p:cNvSpPr>
          <p:nvPr>
            <p:ph type="title"/>
          </p:nvPr>
        </p:nvSpPr>
        <p:spPr>
          <a:xfrm>
            <a:off x="126732" y="365125"/>
            <a:ext cx="6567031" cy="1144079"/>
          </a:xfrm>
        </p:spPr>
        <p:txBody>
          <a:bodyPr>
            <a:normAutofit/>
          </a:bodyPr>
          <a:lstStyle/>
          <a:p>
            <a:pPr algn="ctr"/>
            <a:r>
              <a:rPr lang="en-US" sz="6000" b="1" dirty="0"/>
              <a:t>Quotes &amp; Votes</a:t>
            </a:r>
          </a:p>
        </p:txBody>
      </p:sp>
      <p:sp>
        <p:nvSpPr>
          <p:cNvPr id="3" name="Content Placeholder 2">
            <a:extLst>
              <a:ext uri="{FF2B5EF4-FFF2-40B4-BE49-F238E27FC236}">
                <a16:creationId xmlns:a16="http://schemas.microsoft.com/office/drawing/2014/main" id="{6D1781C8-9076-43C0-99EA-F647C2A5098A}"/>
              </a:ext>
            </a:extLst>
          </p:cNvPr>
          <p:cNvSpPr>
            <a:spLocks noGrp="1"/>
          </p:cNvSpPr>
          <p:nvPr>
            <p:ph idx="1"/>
          </p:nvPr>
        </p:nvSpPr>
        <p:spPr>
          <a:xfrm>
            <a:off x="257452" y="1793289"/>
            <a:ext cx="6081204" cy="4383674"/>
          </a:xfrm>
        </p:spPr>
        <p:txBody>
          <a:bodyPr>
            <a:normAutofit/>
          </a:bodyPr>
          <a:lstStyle/>
          <a:p>
            <a:pPr marL="0" indent="0">
              <a:buNone/>
            </a:pPr>
            <a:endParaRPr lang="en-US" sz="2400" dirty="0"/>
          </a:p>
          <a:p>
            <a:pPr marL="0" indent="0">
              <a:buNone/>
            </a:pPr>
            <a:r>
              <a:rPr lang="en-US" sz="2000" dirty="0"/>
              <a:t>Eliminating TEEOSA got 21 votes</a:t>
            </a:r>
          </a:p>
          <a:p>
            <a:r>
              <a:rPr lang="en-US" sz="2000" i="1" dirty="0">
                <a:solidFill>
                  <a:schemeClr val="accent1"/>
                </a:solidFill>
                <a:effectLst/>
                <a:ea typeface="Calibri" panose="020F0502020204030204" pitchFamily="34" charset="0"/>
                <a:cs typeface="Calibri" panose="020F0502020204030204" pitchFamily="34" charset="0"/>
              </a:rPr>
              <a:t>Aguilar, Albrecht, Bostelman, Brandt, Brewer, Dorn, Erdman, Geist, Halloran, Hansen, B., Hughes, Kolterman, Lindstrom, Linehan, Lowe, McDonnell, McKinney, Murman, </a:t>
            </a:r>
            <a:r>
              <a:rPr lang="en-US" sz="2000" i="1" dirty="0" err="1">
                <a:solidFill>
                  <a:schemeClr val="accent1"/>
                </a:solidFill>
                <a:effectLst/>
                <a:ea typeface="Calibri" panose="020F0502020204030204" pitchFamily="34" charset="0"/>
                <a:cs typeface="Calibri" panose="020F0502020204030204" pitchFamily="34" charset="0"/>
              </a:rPr>
              <a:t>Pahls</a:t>
            </a:r>
            <a:r>
              <a:rPr lang="en-US" sz="2000" i="1" dirty="0">
                <a:solidFill>
                  <a:schemeClr val="accent1"/>
                </a:solidFill>
                <a:effectLst/>
                <a:ea typeface="Calibri" panose="020F0502020204030204" pitchFamily="34" charset="0"/>
                <a:cs typeface="Calibri" panose="020F0502020204030204" pitchFamily="34" charset="0"/>
              </a:rPr>
              <a:t>, </a:t>
            </a:r>
            <a:r>
              <a:rPr lang="en-US" sz="2000" i="1" dirty="0" err="1">
                <a:solidFill>
                  <a:schemeClr val="accent1"/>
                </a:solidFill>
                <a:effectLst/>
                <a:ea typeface="Calibri" panose="020F0502020204030204" pitchFamily="34" charset="0"/>
                <a:cs typeface="Calibri" panose="020F0502020204030204" pitchFamily="34" charset="0"/>
              </a:rPr>
              <a:t>Slama</a:t>
            </a:r>
            <a:r>
              <a:rPr lang="en-US" sz="2000" i="1" dirty="0">
                <a:solidFill>
                  <a:schemeClr val="accent1"/>
                </a:solidFill>
                <a:effectLst/>
                <a:ea typeface="Calibri" panose="020F0502020204030204" pitchFamily="34" charset="0"/>
                <a:cs typeface="Calibri" panose="020F0502020204030204" pitchFamily="34" charset="0"/>
              </a:rPr>
              <a:t>, Wayne</a:t>
            </a:r>
            <a:endParaRPr lang="en-US" sz="2000" i="1" dirty="0">
              <a:solidFill>
                <a:schemeClr val="accent1"/>
              </a:solidFill>
              <a:ea typeface="Calibri" panose="020F0502020204030204" pitchFamily="34" charset="0"/>
              <a:cs typeface="Times New Roman" panose="02020603050405020304" pitchFamily="18" charset="0"/>
            </a:endParaRPr>
          </a:p>
          <a:p>
            <a:pPr marL="0" indent="0">
              <a:buNone/>
            </a:pPr>
            <a:endParaRPr lang="en-US" sz="2000" i="1" dirty="0">
              <a:solidFill>
                <a:schemeClr val="accent1"/>
              </a:solidFill>
              <a:cs typeface="Times New Roman" panose="02020603050405020304" pitchFamily="18" charset="0"/>
            </a:endParaRPr>
          </a:p>
          <a:p>
            <a:pPr marL="0" indent="0" algn="ctr">
              <a:buNone/>
            </a:pPr>
            <a:r>
              <a:rPr lang="en-US" sz="2000" b="1" dirty="0"/>
              <a:t>“This </a:t>
            </a:r>
            <a:r>
              <a:rPr lang="en-US" sz="2000" b="1" dirty="0">
                <a:effectLst/>
                <a:ea typeface="Calibri" panose="020F0502020204030204" pitchFamily="34" charset="0"/>
                <a:cs typeface="Calibri" panose="020F0502020204030204" pitchFamily="34" charset="0"/>
              </a:rPr>
              <a:t>indicates that work is needed on state aid to </a:t>
            </a:r>
            <a:br>
              <a:rPr lang="en-US" sz="2000" b="1" dirty="0">
                <a:effectLst/>
                <a:ea typeface="Calibri" panose="020F0502020204030204" pitchFamily="34" charset="0"/>
                <a:cs typeface="Calibri" panose="020F0502020204030204" pitchFamily="34" charset="0"/>
              </a:rPr>
            </a:br>
            <a:r>
              <a:rPr lang="en-US" sz="2000" b="1" dirty="0">
                <a:effectLst/>
                <a:ea typeface="Calibri" panose="020F0502020204030204" pitchFamily="34" charset="0"/>
                <a:cs typeface="Calibri" panose="020F0502020204030204" pitchFamily="34" charset="0"/>
              </a:rPr>
              <a:t>local schools. It's time to roll up our sleeves.” </a:t>
            </a:r>
          </a:p>
          <a:p>
            <a:pPr algn="ctr">
              <a:buFontTx/>
              <a:buChar char="-"/>
            </a:pPr>
            <a:r>
              <a:rPr lang="en-US" sz="2000" b="1" dirty="0">
                <a:effectLst/>
                <a:ea typeface="Calibri" panose="020F0502020204030204" pitchFamily="34" charset="0"/>
                <a:cs typeface="Calibri" panose="020F0502020204030204" pitchFamily="34" charset="0"/>
              </a:rPr>
              <a:t>Sen. Bostelman </a:t>
            </a:r>
          </a:p>
          <a:p>
            <a:pPr algn="ctr">
              <a:buFontTx/>
              <a:buChar char="-"/>
            </a:pPr>
            <a:endParaRPr lang="en-US" sz="2000" b="1" dirty="0">
              <a:ea typeface="Calibri" panose="020F0502020204030204" pitchFamily="34" charset="0"/>
              <a:cs typeface="Calibri" panose="020F0502020204030204" pitchFamily="34" charset="0"/>
            </a:endParaRPr>
          </a:p>
          <a:p>
            <a:pPr marL="0" indent="0" algn="ctr">
              <a:buNone/>
            </a:pPr>
            <a:r>
              <a:rPr lang="en-US" sz="2000" dirty="0">
                <a:effectLst/>
                <a:ea typeface="Calibri" panose="020F0502020204030204" pitchFamily="34" charset="0"/>
                <a:cs typeface="Calibri" panose="020F0502020204030204" pitchFamily="34" charset="0"/>
              </a:rPr>
              <a:t>… more</a:t>
            </a:r>
            <a:endParaRPr lang="en-US" sz="2000" dirty="0">
              <a:effectLst/>
              <a:ea typeface="Calibri" panose="020F0502020204030204" pitchFamily="34" charset="0"/>
              <a:cs typeface="Times New Roman" panose="02020603050405020304" pitchFamily="18" charset="0"/>
            </a:endParaRPr>
          </a:p>
          <a:p>
            <a:endParaRPr lang="en-US" sz="2000" dirty="0">
              <a:solidFill>
                <a:schemeClr val="accent1"/>
              </a:solidFill>
            </a:endParaRPr>
          </a:p>
        </p:txBody>
      </p:sp>
      <p:pic>
        <p:nvPicPr>
          <p:cNvPr id="4" name="Picture 3">
            <a:extLst>
              <a:ext uri="{FF2B5EF4-FFF2-40B4-BE49-F238E27FC236}">
                <a16:creationId xmlns:a16="http://schemas.microsoft.com/office/drawing/2014/main" id="{3C9CFE99-02CD-4C99-9176-57CE848E85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03516193-5390-45F4-8355-539087C31D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38433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ECD1-B067-4C12-AED4-5A5CBD8451D9}"/>
              </a:ext>
            </a:extLst>
          </p:cNvPr>
          <p:cNvSpPr>
            <a:spLocks noGrp="1"/>
          </p:cNvSpPr>
          <p:nvPr>
            <p:ph type="title"/>
          </p:nvPr>
        </p:nvSpPr>
        <p:spPr>
          <a:xfrm>
            <a:off x="126732" y="365125"/>
            <a:ext cx="6567031" cy="1144079"/>
          </a:xfrm>
        </p:spPr>
        <p:txBody>
          <a:bodyPr>
            <a:normAutofit/>
          </a:bodyPr>
          <a:lstStyle/>
          <a:p>
            <a:pPr algn="ctr"/>
            <a:r>
              <a:rPr lang="en-US" sz="6000" b="1" dirty="0"/>
              <a:t>Quotes &amp; Votes</a:t>
            </a:r>
          </a:p>
        </p:txBody>
      </p:sp>
      <p:sp>
        <p:nvSpPr>
          <p:cNvPr id="3" name="Content Placeholder 2">
            <a:extLst>
              <a:ext uri="{FF2B5EF4-FFF2-40B4-BE49-F238E27FC236}">
                <a16:creationId xmlns:a16="http://schemas.microsoft.com/office/drawing/2014/main" id="{6D1781C8-9076-43C0-99EA-F647C2A5098A}"/>
              </a:ext>
            </a:extLst>
          </p:cNvPr>
          <p:cNvSpPr>
            <a:spLocks noGrp="1"/>
          </p:cNvSpPr>
          <p:nvPr>
            <p:ph idx="1"/>
          </p:nvPr>
        </p:nvSpPr>
        <p:spPr>
          <a:xfrm>
            <a:off x="257452" y="1793288"/>
            <a:ext cx="6081204" cy="4820575"/>
          </a:xfrm>
        </p:spPr>
        <p:txBody>
          <a:bodyPr>
            <a:normAutofit fontScale="85000" lnSpcReduction="10000"/>
          </a:bodyPr>
          <a:lstStyle/>
          <a:p>
            <a:pPr marL="0" indent="0">
              <a:buNone/>
            </a:pPr>
            <a:r>
              <a:rPr lang="en-US" sz="2100" b="1" dirty="0"/>
              <a:t>Comments on the Floor this Session … </a:t>
            </a:r>
          </a:p>
          <a:p>
            <a:pPr marL="0" indent="0">
              <a:buNone/>
            </a:pPr>
            <a:endParaRPr lang="en-US" sz="2000" dirty="0"/>
          </a:p>
          <a:p>
            <a:pPr marL="0" marR="0" indent="0">
              <a:lnSpc>
                <a:spcPct val="107000"/>
              </a:lnSpc>
              <a:spcBef>
                <a:spcPts val="0"/>
              </a:spcBef>
              <a:spcAft>
                <a:spcPts val="800"/>
              </a:spcAft>
              <a:buNone/>
            </a:pPr>
            <a:r>
              <a:rPr lang="en-US" sz="1800" dirty="0">
                <a:solidFill>
                  <a:srgbClr val="0F1419"/>
                </a:solidFill>
                <a:effectLst/>
                <a:latin typeface="Calibri" panose="020F0502020204030204" pitchFamily="34" charset="0"/>
                <a:ea typeface="Calibri" panose="020F0502020204030204" pitchFamily="34" charset="0"/>
                <a:cs typeface="Calibri" panose="020F0502020204030204" pitchFamily="34" charset="0"/>
              </a:rPr>
              <a:t>“Nebraska children should have access to a high-quality education not by chance, not by privilege, but by right. </a:t>
            </a:r>
            <a:r>
              <a:rPr lang="en-US" sz="1800" dirty="0">
                <a:effectLst/>
                <a:latin typeface="Calibri" panose="020F0502020204030204" pitchFamily="34" charset="0"/>
                <a:ea typeface="Calibri" panose="020F0502020204030204" pitchFamily="34" charset="0"/>
                <a:cs typeface="Calibri" panose="020F0502020204030204" pitchFamily="34" charset="0"/>
              </a:rPr>
              <a:t>Many of the children I represent are still getting Jim Crow math and back of the bus science. We shouldn't criticize parents for wanting something better. Choice is about the privilege of having the dollars to make that choice."  </a:t>
            </a:r>
          </a:p>
          <a:p>
            <a:pPr>
              <a:lnSpc>
                <a:spcPct val="107000"/>
              </a:lnSpc>
              <a:spcBef>
                <a:spcPts val="0"/>
              </a:spcBef>
              <a:spcAft>
                <a:spcPts val="800"/>
              </a:spcAft>
            </a:pPr>
            <a:r>
              <a:rPr lang="en-US" sz="1800" i="1" dirty="0">
                <a:solidFill>
                  <a:srgbClr val="0F1419"/>
                </a:solidFill>
                <a:effectLst/>
                <a:latin typeface="Calibri" panose="020F0502020204030204" pitchFamily="34" charset="0"/>
                <a:ea typeface="Calibri" panose="020F0502020204030204" pitchFamily="34" charset="0"/>
                <a:cs typeface="Calibri" panose="020F0502020204030204" pitchFamily="34" charset="0"/>
              </a:rPr>
              <a:t>Sen. Wayne, who was previously against LB364 but changed his thinking</a:t>
            </a:r>
            <a:endParaRPr lang="en-US" sz="1800" i="1"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“Like Sen. Wayne, I used to be an opponent to Opportunity Scholarships. But with students in my district sometimes on buses for 3 hours a day, scholarships could help students find new school. Support for public schools is waning because of the sex education standards. As a Native American, I’m naturally skeptical of public education. Students and families should be able to pick schools that line up with their family values, are more cost effective for them, and will have better educational outcomes.”</a:t>
            </a:r>
          </a:p>
          <a:p>
            <a:pPr>
              <a:lnSpc>
                <a:spcPct val="107000"/>
              </a:lnSpc>
              <a:spcBef>
                <a:spcPts val="0"/>
              </a:spcBef>
              <a:spcAft>
                <a:spcPts val="800"/>
              </a:spcAft>
            </a:pPr>
            <a:r>
              <a:rPr lang="en-US" sz="1800" i="1" dirty="0">
                <a:latin typeface="Calibri" panose="020F0502020204030204" pitchFamily="34" charset="0"/>
                <a:ea typeface="Calibri" panose="020F0502020204030204" pitchFamily="34" charset="0"/>
                <a:cs typeface="Calibri" panose="020F0502020204030204" pitchFamily="34" charset="0"/>
              </a:rPr>
              <a:t>Sen.</a:t>
            </a:r>
            <a:r>
              <a:rPr lang="en-US" sz="1800" i="1" dirty="0">
                <a:effectLst/>
                <a:latin typeface="Calibri" panose="020F0502020204030204" pitchFamily="34" charset="0"/>
                <a:ea typeface="Calibri" panose="020F0502020204030204" pitchFamily="34" charset="0"/>
                <a:cs typeface="Calibri" panose="020F0502020204030204" pitchFamily="34" charset="0"/>
              </a:rPr>
              <a:t> Brewer, also hinting at being "programmed" at a white school</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C9CFE99-02CD-4C99-9176-57CE848E85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03516193-5390-45F4-8355-539087C31D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188602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ECD1-B067-4C12-AED4-5A5CBD8451D9}"/>
              </a:ext>
            </a:extLst>
          </p:cNvPr>
          <p:cNvSpPr>
            <a:spLocks noGrp="1"/>
          </p:cNvSpPr>
          <p:nvPr>
            <p:ph type="title"/>
          </p:nvPr>
        </p:nvSpPr>
        <p:spPr>
          <a:xfrm>
            <a:off x="126732" y="365125"/>
            <a:ext cx="6567031" cy="1144079"/>
          </a:xfrm>
        </p:spPr>
        <p:txBody>
          <a:bodyPr>
            <a:normAutofit/>
          </a:bodyPr>
          <a:lstStyle/>
          <a:p>
            <a:pPr algn="ctr"/>
            <a:r>
              <a:rPr lang="en-US" sz="6000" b="1" dirty="0"/>
              <a:t>Quotes &amp; Votes</a:t>
            </a:r>
          </a:p>
        </p:txBody>
      </p:sp>
      <p:sp>
        <p:nvSpPr>
          <p:cNvPr id="3" name="Content Placeholder 2">
            <a:extLst>
              <a:ext uri="{FF2B5EF4-FFF2-40B4-BE49-F238E27FC236}">
                <a16:creationId xmlns:a16="http://schemas.microsoft.com/office/drawing/2014/main" id="{6D1781C8-9076-43C0-99EA-F647C2A5098A}"/>
              </a:ext>
            </a:extLst>
          </p:cNvPr>
          <p:cNvSpPr>
            <a:spLocks noGrp="1"/>
          </p:cNvSpPr>
          <p:nvPr>
            <p:ph idx="1"/>
          </p:nvPr>
        </p:nvSpPr>
        <p:spPr>
          <a:xfrm>
            <a:off x="257452" y="1793288"/>
            <a:ext cx="6081204" cy="4864963"/>
          </a:xfrm>
        </p:spPr>
        <p:txBody>
          <a:bodyPr>
            <a:normAutofit/>
          </a:bodyPr>
          <a:lstStyle/>
          <a:p>
            <a:pPr marL="0" indent="0">
              <a:buNone/>
            </a:pPr>
            <a:r>
              <a:rPr lang="en-US" sz="2000" b="1" dirty="0"/>
              <a:t>Comments on the Floor this Session … </a:t>
            </a:r>
          </a:p>
          <a:p>
            <a:pPr marL="0" indent="0">
              <a:buNone/>
            </a:pPr>
            <a:endParaRPr lang="en-US" sz="2000" dirty="0"/>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“The lines drawn in the sand are going to be very, very hard to overcome</a:t>
            </a:r>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Sen. Linehan, pointing to refusal of </a:t>
            </a:r>
            <a:r>
              <a:rPr lang="en-US" sz="1800" i="1" dirty="0">
                <a:latin typeface="Calibri" panose="020F0502020204030204" pitchFamily="34" charset="0"/>
                <a:ea typeface="Calibri" panose="020F0502020204030204" pitchFamily="34" charset="0"/>
                <a:cs typeface="Calibri" panose="020F0502020204030204" pitchFamily="34" charset="0"/>
              </a:rPr>
              <a:t>some</a:t>
            </a:r>
            <a:r>
              <a:rPr lang="en-US" sz="1800" i="1" dirty="0">
                <a:effectLst/>
                <a:latin typeface="Calibri" panose="020F0502020204030204" pitchFamily="34" charset="0"/>
                <a:ea typeface="Calibri" panose="020F0502020204030204" pitchFamily="34" charset="0"/>
                <a:cs typeface="Calibri" panose="020F0502020204030204" pitchFamily="34" charset="0"/>
              </a:rPr>
              <a:t> schools to accept any changes in financing system. </a:t>
            </a:r>
          </a:p>
          <a:p>
            <a:pPr marL="0" marR="0" indent="0">
              <a:lnSpc>
                <a:spcPct val="107000"/>
              </a:lnSpc>
              <a:spcBef>
                <a:spcPts val="0"/>
              </a:spcBef>
              <a:spcAft>
                <a:spcPts val="800"/>
              </a:spcAft>
              <a:buNone/>
            </a:pPr>
            <a:endParaRPr lang="en-US" sz="1800" dirty="0">
              <a:solidFill>
                <a:srgbClr val="0F1419"/>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800" dirty="0">
                <a:solidFill>
                  <a:srgbClr val="0F1419"/>
                </a:solidFill>
                <a:effectLst/>
                <a:latin typeface="Calibri" panose="020F0502020204030204" pitchFamily="34" charset="0"/>
                <a:ea typeface="Calibri" panose="020F0502020204030204" pitchFamily="34" charset="0"/>
                <a:cs typeface="Calibri" panose="020F0502020204030204" pitchFamily="34" charset="0"/>
              </a:rPr>
              <a:t>“I didn't expect the tension between large public schools, small public schools, and private schools that he witnessed this year.”</a:t>
            </a:r>
          </a:p>
          <a:p>
            <a:pPr>
              <a:lnSpc>
                <a:spcPct val="107000"/>
              </a:lnSpc>
              <a:spcBef>
                <a:spcPts val="0"/>
              </a:spcBef>
              <a:spcAft>
                <a:spcPts val="800"/>
              </a:spcAft>
            </a:pPr>
            <a:r>
              <a:rPr lang="en-US" sz="1800" i="1" dirty="0">
                <a:solidFill>
                  <a:srgbClr val="0F1419"/>
                </a:solidFill>
                <a:effectLst/>
                <a:latin typeface="Calibri" panose="020F0502020204030204" pitchFamily="34" charset="0"/>
                <a:ea typeface="Calibri" panose="020F0502020204030204" pitchFamily="34" charset="0"/>
                <a:cs typeface="Calibri" panose="020F0502020204030204" pitchFamily="34" charset="0"/>
              </a:rPr>
              <a:t>Sen. Flood</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C9CFE99-02CD-4C99-9176-57CE848E85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03516193-5390-45F4-8355-539087C31D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85059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ECD1-B067-4C12-AED4-5A5CBD8451D9}"/>
              </a:ext>
            </a:extLst>
          </p:cNvPr>
          <p:cNvSpPr>
            <a:spLocks noGrp="1"/>
          </p:cNvSpPr>
          <p:nvPr>
            <p:ph type="title"/>
          </p:nvPr>
        </p:nvSpPr>
        <p:spPr>
          <a:xfrm>
            <a:off x="126732" y="365125"/>
            <a:ext cx="6567031" cy="1144079"/>
          </a:xfrm>
        </p:spPr>
        <p:txBody>
          <a:bodyPr>
            <a:normAutofit/>
          </a:bodyPr>
          <a:lstStyle/>
          <a:p>
            <a:pPr algn="ctr"/>
            <a:r>
              <a:rPr lang="en-US" sz="6000" b="1" dirty="0"/>
              <a:t>Quotes &amp; Votes</a:t>
            </a:r>
          </a:p>
        </p:txBody>
      </p:sp>
      <p:sp>
        <p:nvSpPr>
          <p:cNvPr id="3" name="Content Placeholder 2">
            <a:extLst>
              <a:ext uri="{FF2B5EF4-FFF2-40B4-BE49-F238E27FC236}">
                <a16:creationId xmlns:a16="http://schemas.microsoft.com/office/drawing/2014/main" id="{6D1781C8-9076-43C0-99EA-F647C2A5098A}"/>
              </a:ext>
            </a:extLst>
          </p:cNvPr>
          <p:cNvSpPr>
            <a:spLocks noGrp="1"/>
          </p:cNvSpPr>
          <p:nvPr>
            <p:ph idx="1"/>
          </p:nvPr>
        </p:nvSpPr>
        <p:spPr>
          <a:xfrm>
            <a:off x="257452" y="1793288"/>
            <a:ext cx="6081204" cy="4820575"/>
          </a:xfrm>
        </p:spPr>
        <p:txBody>
          <a:bodyPr>
            <a:normAutofit/>
          </a:bodyPr>
          <a:lstStyle/>
          <a:p>
            <a:pPr marL="0" indent="0">
              <a:lnSpc>
                <a:spcPct val="107000"/>
              </a:lnSpc>
              <a:spcBef>
                <a:spcPts val="0"/>
              </a:spcBef>
              <a:spcAft>
                <a:spcPts val="800"/>
              </a:spcAft>
              <a:buNone/>
            </a:pPr>
            <a:r>
              <a:rPr lang="en-US" sz="1800" b="1" dirty="0"/>
              <a:t>Comments on the Floor this Session … </a:t>
            </a:r>
          </a:p>
          <a:p>
            <a:pPr marL="0" marR="0" indent="0">
              <a:lnSpc>
                <a:spcPct val="107000"/>
              </a:lnSpc>
              <a:spcBef>
                <a:spcPts val="0"/>
              </a:spcBef>
              <a:spcAft>
                <a:spcPts val="800"/>
              </a:spcAft>
              <a:buNone/>
            </a:pPr>
            <a:endParaRPr lang="en-US" sz="2000" dirty="0">
              <a:solidFill>
                <a:srgbClr val="0F1419"/>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000" dirty="0">
                <a:solidFill>
                  <a:srgbClr val="0F1419"/>
                </a:solidFill>
                <a:effectLst/>
                <a:latin typeface="Calibri" panose="020F0502020204030204" pitchFamily="34" charset="0"/>
                <a:ea typeface="Calibri" panose="020F0502020204030204" pitchFamily="34" charset="0"/>
                <a:cs typeface="Calibri" panose="020F0502020204030204" pitchFamily="34" charset="0"/>
              </a:rPr>
              <a:t>Sen. </a:t>
            </a:r>
            <a:r>
              <a:rPr lang="en-US" sz="2000" dirty="0" err="1">
                <a:solidFill>
                  <a:srgbClr val="0F1419"/>
                </a:solidFill>
                <a:effectLst/>
                <a:latin typeface="Calibri" panose="020F0502020204030204" pitchFamily="34" charset="0"/>
                <a:ea typeface="Calibri" panose="020F0502020204030204" pitchFamily="34" charset="0"/>
                <a:cs typeface="Calibri" panose="020F0502020204030204" pitchFamily="34" charset="0"/>
              </a:rPr>
              <a:t>Groene</a:t>
            </a:r>
            <a:r>
              <a:rPr lang="en-US" sz="2000" dirty="0">
                <a:solidFill>
                  <a:srgbClr val="0F1419"/>
                </a:solidFill>
                <a:effectLst/>
                <a:latin typeface="Calibri" panose="020F0502020204030204" pitchFamily="34" charset="0"/>
                <a:ea typeface="Calibri" panose="020F0502020204030204" pitchFamily="34" charset="0"/>
                <a:cs typeface="Calibri" panose="020F0502020204030204" pitchFamily="34" charset="0"/>
              </a:rPr>
              <a:t> says opponents to these bills are "The Education Establishment" -- administrators, school districts and unions -- who stand "to profit, and profit is the right word, from more school funding."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000" dirty="0">
              <a:solidFill>
                <a:srgbClr val="0F1419"/>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000" dirty="0">
                <a:solidFill>
                  <a:srgbClr val="0F1419"/>
                </a:solidFill>
                <a:effectLst/>
                <a:latin typeface="Calibri" panose="020F0502020204030204" pitchFamily="34" charset="0"/>
                <a:ea typeface="Calibri" panose="020F0502020204030204" pitchFamily="34" charset="0"/>
                <a:cs typeface="Calibri" panose="020F0502020204030204" pitchFamily="34" charset="0"/>
              </a:rPr>
              <a:t>Sen. Vargas acknowledges there's a lot of work to be done, but says he's committed to improving the public school system.</a:t>
            </a:r>
            <a:endParaRPr lang="en-US" sz="2000" dirty="0"/>
          </a:p>
        </p:txBody>
      </p:sp>
      <p:pic>
        <p:nvPicPr>
          <p:cNvPr id="4" name="Picture 3">
            <a:extLst>
              <a:ext uri="{FF2B5EF4-FFF2-40B4-BE49-F238E27FC236}">
                <a16:creationId xmlns:a16="http://schemas.microsoft.com/office/drawing/2014/main" id="{3C9CFE99-02CD-4C99-9176-57CE848E85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03516193-5390-45F4-8355-539087C31D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376623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6BE5AF1-B13A-4930-9085-0E68CD1B7DEC}"/>
              </a:ext>
            </a:extLst>
          </p:cNvPr>
          <p:cNvSpPr txBox="1">
            <a:spLocks/>
          </p:cNvSpPr>
          <p:nvPr/>
        </p:nvSpPr>
        <p:spPr>
          <a:xfrm>
            <a:off x="117446" y="126124"/>
            <a:ext cx="8185726" cy="20390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5400" b="1" dirty="0">
                <a:highlight>
                  <a:srgbClr val="FFFF00"/>
                </a:highlight>
              </a:rPr>
              <a:t>NEW FACES </a:t>
            </a:r>
            <a:r>
              <a:rPr lang="en-US" sz="5400" b="1" dirty="0"/>
              <a:t>&amp; </a:t>
            </a:r>
            <a:r>
              <a:rPr lang="en-US" sz="5400" b="1" dirty="0">
                <a:solidFill>
                  <a:srgbClr val="FF0000"/>
                </a:solidFill>
              </a:rPr>
              <a:t>TERM LIMITS</a:t>
            </a:r>
          </a:p>
          <a:p>
            <a:pPr algn="ctr">
              <a:spcAft>
                <a:spcPts val="600"/>
              </a:spcAft>
            </a:pPr>
            <a:r>
              <a:rPr lang="en-US" b="1" dirty="0"/>
              <a:t>2021-22 SENATORS</a:t>
            </a:r>
          </a:p>
        </p:txBody>
      </p:sp>
      <p:sp>
        <p:nvSpPr>
          <p:cNvPr id="3" name="Content Placeholder 2"/>
          <p:cNvSpPr>
            <a:spLocks noGrp="1"/>
          </p:cNvSpPr>
          <p:nvPr>
            <p:ph idx="1"/>
          </p:nvPr>
        </p:nvSpPr>
        <p:spPr>
          <a:xfrm>
            <a:off x="195309" y="2238704"/>
            <a:ext cx="9090734" cy="4405378"/>
          </a:xfrm>
        </p:spPr>
        <p:txBody>
          <a:bodyPr vert="horz" lIns="91440" tIns="45720" rIns="91440" bIns="45720" numCol="4" rtlCol="0">
            <a:noAutofit/>
          </a:bodyPr>
          <a:lstStyle/>
          <a:p>
            <a:pPr marL="0" indent="0">
              <a:buNone/>
            </a:pPr>
            <a:r>
              <a:rPr lang="en-US" sz="1600" dirty="0"/>
              <a:t>D1 - </a:t>
            </a:r>
            <a:r>
              <a:rPr lang="en-US" sz="1600" dirty="0" err="1"/>
              <a:t>Slama</a:t>
            </a:r>
            <a:endParaRPr lang="en-US" sz="1600" dirty="0"/>
          </a:p>
          <a:p>
            <a:pPr marL="0" indent="0">
              <a:buNone/>
            </a:pPr>
            <a:r>
              <a:rPr lang="en-US" sz="1600" dirty="0"/>
              <a:t>D2 - Clements</a:t>
            </a:r>
          </a:p>
          <a:p>
            <a:pPr marL="0" indent="0">
              <a:buNone/>
            </a:pPr>
            <a:r>
              <a:rPr lang="en-US" sz="1600" dirty="0"/>
              <a:t>D3 - Blood</a:t>
            </a:r>
          </a:p>
          <a:p>
            <a:pPr marL="0" indent="0">
              <a:buNone/>
            </a:pPr>
            <a:r>
              <a:rPr lang="en-US" sz="1600" dirty="0">
                <a:solidFill>
                  <a:srgbClr val="FF0000"/>
                </a:solidFill>
              </a:rPr>
              <a:t>D4 - </a:t>
            </a:r>
            <a:r>
              <a:rPr lang="en-US" sz="1600" dirty="0" err="1">
                <a:solidFill>
                  <a:srgbClr val="FF0000"/>
                </a:solidFill>
              </a:rPr>
              <a:t>Hilkemann</a:t>
            </a:r>
            <a:endParaRPr lang="en-US" sz="1600" dirty="0">
              <a:solidFill>
                <a:srgbClr val="FF0000"/>
              </a:solidFill>
            </a:endParaRPr>
          </a:p>
          <a:p>
            <a:pPr marL="0" indent="0">
              <a:buNone/>
            </a:pPr>
            <a:r>
              <a:rPr lang="en-US" sz="1600" dirty="0"/>
              <a:t>D5 - McDonnell</a:t>
            </a:r>
          </a:p>
          <a:p>
            <a:pPr marL="0" indent="0">
              <a:buNone/>
            </a:pPr>
            <a:r>
              <a:rPr lang="en-US" sz="1600" dirty="0"/>
              <a:t>D6 - M. Cavanaugh</a:t>
            </a:r>
          </a:p>
          <a:p>
            <a:pPr marL="0" indent="0">
              <a:buNone/>
            </a:pPr>
            <a:r>
              <a:rPr lang="en-US" sz="1600" dirty="0"/>
              <a:t>D7 - Vargas*</a:t>
            </a:r>
          </a:p>
          <a:p>
            <a:pPr marL="0" indent="0">
              <a:buNone/>
            </a:pPr>
            <a:r>
              <a:rPr lang="en-US" sz="1600" dirty="0"/>
              <a:t>D8 - Hunt</a:t>
            </a:r>
          </a:p>
          <a:p>
            <a:pPr marL="0" indent="0">
              <a:buNone/>
            </a:pPr>
            <a:r>
              <a:rPr lang="en-US" sz="1600" b="1" dirty="0">
                <a:highlight>
                  <a:srgbClr val="FFFF00"/>
                </a:highlight>
              </a:rPr>
              <a:t>D9 - J. Cavanaugh</a:t>
            </a:r>
          </a:p>
          <a:p>
            <a:pPr marL="0" indent="0">
              <a:buNone/>
            </a:pPr>
            <a:r>
              <a:rPr lang="en-US" sz="1600" dirty="0"/>
              <a:t>D10 - DeBoer </a:t>
            </a:r>
          </a:p>
          <a:p>
            <a:pPr marL="0" indent="0">
              <a:buNone/>
            </a:pPr>
            <a:r>
              <a:rPr lang="en-US" sz="1600" b="1" dirty="0">
                <a:highlight>
                  <a:srgbClr val="FFFF00"/>
                </a:highlight>
              </a:rPr>
              <a:t>D11 - McKinney</a:t>
            </a:r>
          </a:p>
          <a:p>
            <a:pPr marL="0" indent="0">
              <a:buNone/>
            </a:pPr>
            <a:r>
              <a:rPr lang="en-US" sz="1600" dirty="0"/>
              <a:t>D12 - Lathrop</a:t>
            </a:r>
          </a:p>
          <a:p>
            <a:pPr marL="0" indent="0">
              <a:buNone/>
            </a:pPr>
            <a:r>
              <a:rPr lang="en-US" sz="1600" dirty="0"/>
              <a:t>D13 - Wayne*</a:t>
            </a:r>
          </a:p>
          <a:p>
            <a:pPr marL="0" indent="0">
              <a:buNone/>
            </a:pPr>
            <a:r>
              <a:rPr lang="en-US" sz="1600" dirty="0"/>
              <a:t>D14 - Arch</a:t>
            </a:r>
          </a:p>
          <a:p>
            <a:pPr marL="0" indent="0">
              <a:buNone/>
            </a:pPr>
            <a:r>
              <a:rPr lang="en-US" sz="1600" dirty="0"/>
              <a:t>D15 - Walz</a:t>
            </a:r>
          </a:p>
          <a:p>
            <a:pPr marL="0" indent="0">
              <a:buNone/>
            </a:pPr>
            <a:r>
              <a:rPr lang="en-US" sz="1600" dirty="0"/>
              <a:t>D16 - B. Hansen</a:t>
            </a:r>
          </a:p>
          <a:p>
            <a:pPr marL="0" indent="0">
              <a:buNone/>
            </a:pPr>
            <a:r>
              <a:rPr lang="en-US" sz="1600" dirty="0"/>
              <a:t>D17 - Albrecht</a:t>
            </a:r>
          </a:p>
          <a:p>
            <a:pPr marL="0" indent="0">
              <a:buNone/>
            </a:pPr>
            <a:r>
              <a:rPr lang="en-US" sz="1600" dirty="0">
                <a:solidFill>
                  <a:srgbClr val="FF0000"/>
                </a:solidFill>
              </a:rPr>
              <a:t>D18 - Lindstrom</a:t>
            </a:r>
          </a:p>
          <a:p>
            <a:pPr marL="0" indent="0">
              <a:buNone/>
            </a:pPr>
            <a:r>
              <a:rPr lang="en-US" sz="1600" b="1" dirty="0">
                <a:highlight>
                  <a:srgbClr val="FFFF00"/>
                </a:highlight>
              </a:rPr>
              <a:t>D19 - Flood (returning)</a:t>
            </a:r>
          </a:p>
          <a:p>
            <a:pPr marL="0" indent="0">
              <a:buNone/>
            </a:pPr>
            <a:r>
              <a:rPr lang="en-US" sz="1600" dirty="0">
                <a:solidFill>
                  <a:srgbClr val="FF0000"/>
                </a:solidFill>
              </a:rPr>
              <a:t>D20 - McCollister</a:t>
            </a:r>
          </a:p>
          <a:p>
            <a:pPr marL="0" indent="0">
              <a:buNone/>
            </a:pPr>
            <a:r>
              <a:rPr lang="en-US" sz="1600" dirty="0"/>
              <a:t>D21 - </a:t>
            </a:r>
            <a:r>
              <a:rPr lang="en-US" sz="1600" dirty="0" err="1"/>
              <a:t>Hilgers</a:t>
            </a:r>
            <a:endParaRPr lang="en-US" sz="1600" dirty="0"/>
          </a:p>
          <a:p>
            <a:pPr marL="0" indent="0">
              <a:buNone/>
            </a:pPr>
            <a:r>
              <a:rPr lang="en-US" sz="1600" dirty="0"/>
              <a:t>D22 - Moser</a:t>
            </a:r>
          </a:p>
          <a:p>
            <a:pPr marL="0" indent="0">
              <a:buNone/>
            </a:pPr>
            <a:r>
              <a:rPr lang="en-US" sz="1600" dirty="0"/>
              <a:t>D23 - Bostelman</a:t>
            </a:r>
          </a:p>
          <a:p>
            <a:pPr marL="0" indent="0">
              <a:buNone/>
            </a:pPr>
            <a:r>
              <a:rPr lang="en-US" sz="1600" dirty="0">
                <a:solidFill>
                  <a:srgbClr val="FF0000"/>
                </a:solidFill>
              </a:rPr>
              <a:t>D24 - Kolterman</a:t>
            </a:r>
            <a:r>
              <a:rPr lang="en-US" sz="1600" dirty="0"/>
              <a:t>*</a:t>
            </a:r>
          </a:p>
          <a:p>
            <a:pPr marL="0" indent="0">
              <a:buNone/>
            </a:pPr>
            <a:r>
              <a:rPr lang="en-US" sz="1600" dirty="0"/>
              <a:t>D25 - Geist</a:t>
            </a:r>
          </a:p>
          <a:p>
            <a:pPr marL="0" indent="0">
              <a:buNone/>
            </a:pPr>
            <a:r>
              <a:rPr lang="en-US" sz="1600" dirty="0">
                <a:solidFill>
                  <a:srgbClr val="FF0000"/>
                </a:solidFill>
              </a:rPr>
              <a:t>D26 - M. Hansen</a:t>
            </a:r>
            <a:endParaRPr lang="en-US" sz="1600" dirty="0"/>
          </a:p>
          <a:p>
            <a:pPr marL="0" indent="0">
              <a:buNone/>
            </a:pPr>
            <a:r>
              <a:rPr lang="en-US" sz="1600" dirty="0"/>
              <a:t>D27 - Wishart</a:t>
            </a:r>
          </a:p>
          <a:p>
            <a:pPr marL="0" indent="0">
              <a:buNone/>
            </a:pPr>
            <a:r>
              <a:rPr lang="en-US" sz="1600" dirty="0">
                <a:solidFill>
                  <a:srgbClr val="FF0000"/>
                </a:solidFill>
              </a:rPr>
              <a:t>D28 - </a:t>
            </a:r>
            <a:r>
              <a:rPr lang="en-US" sz="1600" dirty="0" err="1">
                <a:solidFill>
                  <a:srgbClr val="FF0000"/>
                </a:solidFill>
              </a:rPr>
              <a:t>Pansing</a:t>
            </a:r>
            <a:r>
              <a:rPr lang="en-US" sz="1600" dirty="0">
                <a:solidFill>
                  <a:srgbClr val="FF0000"/>
                </a:solidFill>
              </a:rPr>
              <a:t> Brooks</a:t>
            </a:r>
          </a:p>
          <a:p>
            <a:pPr marL="0" indent="0">
              <a:buNone/>
            </a:pPr>
            <a:r>
              <a:rPr lang="en-US" sz="1600" b="1" dirty="0">
                <a:highlight>
                  <a:srgbClr val="FFFF00"/>
                </a:highlight>
              </a:rPr>
              <a:t>D29 - </a:t>
            </a:r>
            <a:r>
              <a:rPr lang="en-US" sz="1600" b="1" dirty="0" err="1">
                <a:highlight>
                  <a:srgbClr val="FFFF00"/>
                </a:highlight>
              </a:rPr>
              <a:t>Bostar</a:t>
            </a:r>
            <a:endParaRPr lang="en-US" sz="1600" b="1" dirty="0">
              <a:highlight>
                <a:srgbClr val="FFFF00"/>
              </a:highlight>
            </a:endParaRPr>
          </a:p>
          <a:p>
            <a:pPr marL="0" indent="0">
              <a:buNone/>
            </a:pPr>
            <a:r>
              <a:rPr lang="en-US" sz="1600" dirty="0"/>
              <a:t>D30 - Dorn</a:t>
            </a:r>
          </a:p>
          <a:p>
            <a:pPr marL="0" indent="0">
              <a:buNone/>
            </a:pPr>
            <a:r>
              <a:rPr lang="en-US" sz="1600" b="1" dirty="0">
                <a:highlight>
                  <a:srgbClr val="FFFF00"/>
                </a:highlight>
              </a:rPr>
              <a:t>D31 - </a:t>
            </a:r>
            <a:r>
              <a:rPr lang="en-US" sz="1600" b="1" dirty="0" err="1">
                <a:highlight>
                  <a:srgbClr val="FFFF00"/>
                </a:highlight>
              </a:rPr>
              <a:t>Pahls</a:t>
            </a:r>
            <a:r>
              <a:rPr lang="en-US" sz="1600" b="1" dirty="0">
                <a:highlight>
                  <a:srgbClr val="FFFF00"/>
                </a:highlight>
              </a:rPr>
              <a:t> (returning)</a:t>
            </a:r>
          </a:p>
          <a:p>
            <a:pPr marL="0" indent="0">
              <a:buNone/>
            </a:pPr>
            <a:r>
              <a:rPr lang="en-US" sz="1600" dirty="0"/>
              <a:t>D32 - Brandt</a:t>
            </a:r>
          </a:p>
          <a:p>
            <a:pPr marL="0" indent="0">
              <a:buNone/>
            </a:pPr>
            <a:r>
              <a:rPr lang="en-US" sz="1600" dirty="0"/>
              <a:t>D33 - Halloran</a:t>
            </a:r>
          </a:p>
          <a:p>
            <a:pPr marL="0" indent="0">
              <a:buNone/>
            </a:pPr>
            <a:r>
              <a:rPr lang="en-US" sz="1600" dirty="0">
                <a:solidFill>
                  <a:srgbClr val="FF0000"/>
                </a:solidFill>
              </a:rPr>
              <a:t>D34 - Friesen</a:t>
            </a:r>
          </a:p>
          <a:p>
            <a:pPr marL="0" indent="0">
              <a:buNone/>
            </a:pPr>
            <a:r>
              <a:rPr lang="en-US" sz="1600" b="1" dirty="0">
                <a:highlight>
                  <a:srgbClr val="FFFF00"/>
                </a:highlight>
              </a:rPr>
              <a:t>D35 - </a:t>
            </a:r>
            <a:r>
              <a:rPr lang="en-US" sz="1600" b="1" dirty="0" err="1">
                <a:highlight>
                  <a:srgbClr val="FFFF00"/>
                </a:highlight>
              </a:rPr>
              <a:t>Aguillar</a:t>
            </a:r>
            <a:r>
              <a:rPr lang="en-US" sz="1600" b="1" dirty="0">
                <a:highlight>
                  <a:srgbClr val="FFFF00"/>
                </a:highlight>
              </a:rPr>
              <a:t> (returning)</a:t>
            </a:r>
          </a:p>
          <a:p>
            <a:pPr marL="0" indent="0">
              <a:buNone/>
            </a:pPr>
            <a:r>
              <a:rPr lang="en-US" sz="1600" dirty="0">
                <a:solidFill>
                  <a:srgbClr val="FF0000"/>
                </a:solidFill>
              </a:rPr>
              <a:t>D36 - Williams</a:t>
            </a:r>
          </a:p>
          <a:p>
            <a:pPr marL="0" indent="0">
              <a:buNone/>
            </a:pPr>
            <a:r>
              <a:rPr lang="en-US" sz="1600" dirty="0"/>
              <a:t>D37 - Lowe</a:t>
            </a:r>
          </a:p>
          <a:p>
            <a:pPr marL="0" indent="0">
              <a:buNone/>
            </a:pPr>
            <a:r>
              <a:rPr lang="en-US" sz="1600" dirty="0"/>
              <a:t>D38 - </a:t>
            </a:r>
            <a:r>
              <a:rPr lang="en-US" sz="1600" dirty="0" err="1"/>
              <a:t>Murman</a:t>
            </a:r>
            <a:r>
              <a:rPr lang="en-US" sz="1600" dirty="0"/>
              <a:t>*</a:t>
            </a:r>
          </a:p>
          <a:p>
            <a:pPr marL="0" indent="0">
              <a:buNone/>
            </a:pPr>
            <a:r>
              <a:rPr lang="en-US" sz="1600" dirty="0"/>
              <a:t>D39 - Linehan</a:t>
            </a:r>
          </a:p>
          <a:p>
            <a:pPr marL="0" indent="0">
              <a:buNone/>
            </a:pPr>
            <a:r>
              <a:rPr lang="en-US" sz="1600" dirty="0"/>
              <a:t>D40 - Gragert*</a:t>
            </a:r>
          </a:p>
          <a:p>
            <a:pPr marL="0" indent="0">
              <a:buNone/>
            </a:pPr>
            <a:r>
              <a:rPr lang="en-US" sz="1600" dirty="0"/>
              <a:t>D41 - </a:t>
            </a:r>
            <a:r>
              <a:rPr lang="en-US" sz="1600" dirty="0" err="1"/>
              <a:t>Briese</a:t>
            </a:r>
            <a:r>
              <a:rPr lang="en-US" sz="1600" dirty="0"/>
              <a:t>*</a:t>
            </a:r>
          </a:p>
          <a:p>
            <a:pPr marL="0" indent="0">
              <a:buNone/>
            </a:pPr>
            <a:r>
              <a:rPr lang="en-US" sz="1600" dirty="0">
                <a:solidFill>
                  <a:srgbClr val="FF0000"/>
                </a:solidFill>
              </a:rPr>
              <a:t>D42 - </a:t>
            </a:r>
            <a:r>
              <a:rPr lang="en-US" sz="1600" dirty="0" err="1">
                <a:solidFill>
                  <a:srgbClr val="FF0000"/>
                </a:solidFill>
              </a:rPr>
              <a:t>Groene</a:t>
            </a:r>
            <a:endParaRPr lang="en-US" sz="1600" dirty="0">
              <a:solidFill>
                <a:srgbClr val="FF0000"/>
              </a:solidFill>
            </a:endParaRPr>
          </a:p>
          <a:p>
            <a:pPr marL="0" indent="0">
              <a:buNone/>
            </a:pPr>
            <a:r>
              <a:rPr lang="en-US" sz="1600" dirty="0"/>
              <a:t>D43 - Brewer</a:t>
            </a:r>
          </a:p>
          <a:p>
            <a:pPr marL="0" indent="0">
              <a:buNone/>
            </a:pPr>
            <a:r>
              <a:rPr lang="en-US" sz="1600" dirty="0">
                <a:solidFill>
                  <a:srgbClr val="FF0000"/>
                </a:solidFill>
              </a:rPr>
              <a:t>D44 - Hughes</a:t>
            </a:r>
            <a:r>
              <a:rPr lang="en-US" sz="1600" dirty="0"/>
              <a:t>*</a:t>
            </a:r>
          </a:p>
          <a:p>
            <a:pPr marL="0" indent="0">
              <a:buNone/>
            </a:pPr>
            <a:r>
              <a:rPr lang="en-US" sz="1600" b="1" dirty="0">
                <a:highlight>
                  <a:srgbClr val="FFFF00"/>
                </a:highlight>
              </a:rPr>
              <a:t>D45 - Sanders</a:t>
            </a:r>
          </a:p>
          <a:p>
            <a:pPr marL="0" indent="0">
              <a:buNone/>
            </a:pPr>
            <a:r>
              <a:rPr lang="en-US" sz="1600" dirty="0">
                <a:solidFill>
                  <a:srgbClr val="FF0000"/>
                </a:solidFill>
              </a:rPr>
              <a:t>D46 - Morfeld</a:t>
            </a:r>
          </a:p>
          <a:p>
            <a:pPr marL="0" indent="0">
              <a:buNone/>
            </a:pPr>
            <a:r>
              <a:rPr lang="en-US" sz="1600" dirty="0"/>
              <a:t>D47 - Erdman*</a:t>
            </a:r>
          </a:p>
          <a:p>
            <a:pPr marL="0" indent="0">
              <a:buNone/>
            </a:pPr>
            <a:r>
              <a:rPr lang="en-US" sz="1600" dirty="0">
                <a:solidFill>
                  <a:srgbClr val="FF0000"/>
                </a:solidFill>
              </a:rPr>
              <a:t>D48 - </a:t>
            </a:r>
            <a:r>
              <a:rPr lang="en-US" sz="1600" dirty="0" err="1">
                <a:solidFill>
                  <a:srgbClr val="FF0000"/>
                </a:solidFill>
              </a:rPr>
              <a:t>Stinner</a:t>
            </a:r>
            <a:r>
              <a:rPr lang="en-US" sz="1600" dirty="0"/>
              <a:t>*</a:t>
            </a:r>
          </a:p>
          <a:p>
            <a:pPr marL="0" indent="0">
              <a:buNone/>
            </a:pPr>
            <a:r>
              <a:rPr lang="en-US" sz="1600" b="1" dirty="0">
                <a:highlight>
                  <a:srgbClr val="FFFF00"/>
                </a:highlight>
              </a:rPr>
              <a:t>D49 - Day</a:t>
            </a:r>
          </a:p>
        </p:txBody>
      </p:sp>
      <p:pic>
        <p:nvPicPr>
          <p:cNvPr id="2" name="Picture 1">
            <a:extLst>
              <a:ext uri="{FF2B5EF4-FFF2-40B4-BE49-F238E27FC236}">
                <a16:creationId xmlns:a16="http://schemas.microsoft.com/office/drawing/2014/main" id="{F8C43CED-89C8-4F62-A3D1-DF53EB889F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60828" y="0"/>
            <a:ext cx="3731172" cy="6858000"/>
          </a:xfrm>
          <a:prstGeom prst="rect">
            <a:avLst/>
          </a:prstGeom>
        </p:spPr>
      </p:pic>
    </p:spTree>
    <p:extLst>
      <p:ext uri="{BB962C8B-B14F-4D97-AF65-F5344CB8AC3E}">
        <p14:creationId xmlns:p14="http://schemas.microsoft.com/office/powerpoint/2010/main" val="201094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6A0F67-98E3-451E-8F1D-773982366462}"/>
              </a:ext>
            </a:extLst>
          </p:cNvPr>
          <p:cNvSpPr txBox="1">
            <a:spLocks/>
          </p:cNvSpPr>
          <p:nvPr/>
        </p:nvSpPr>
        <p:spPr>
          <a:xfrm>
            <a:off x="254525" y="570451"/>
            <a:ext cx="4124528" cy="12772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700" b="1" dirty="0"/>
              <a:t>TELL </a:t>
            </a:r>
            <a:r>
              <a:rPr lang="en-US" sz="3700" b="1" u="sng" dirty="0"/>
              <a:t>YOUR</a:t>
            </a:r>
            <a:r>
              <a:rPr lang="en-US" sz="3700" b="1" dirty="0"/>
              <a:t> STORY</a:t>
            </a:r>
          </a:p>
        </p:txBody>
      </p:sp>
      <p:sp>
        <p:nvSpPr>
          <p:cNvPr id="3" name="Content Placeholder 2"/>
          <p:cNvSpPr>
            <a:spLocks noGrp="1"/>
          </p:cNvSpPr>
          <p:nvPr>
            <p:ph idx="1"/>
          </p:nvPr>
        </p:nvSpPr>
        <p:spPr>
          <a:xfrm>
            <a:off x="167780" y="2438400"/>
            <a:ext cx="4362275" cy="3785419"/>
          </a:xfrm>
        </p:spPr>
        <p:txBody>
          <a:bodyPr vert="horz" lIns="91440" tIns="45720" rIns="91440" bIns="45720" rtlCol="0">
            <a:normAutofit/>
          </a:bodyPr>
          <a:lstStyle/>
          <a:p>
            <a:pPr marL="0" indent="0" algn="ctr">
              <a:buNone/>
            </a:pPr>
            <a:r>
              <a:rPr lang="en-US" sz="2200" b="1" i="1" dirty="0"/>
              <a:t>(so someone else doesn’t)</a:t>
            </a:r>
          </a:p>
          <a:p>
            <a:pPr marL="0" indent="0" algn="ctr">
              <a:buNone/>
            </a:pPr>
            <a:r>
              <a:rPr lang="en-US" sz="2200" dirty="0"/>
              <a:t>Advocacy is Story Telling </a:t>
            </a:r>
          </a:p>
          <a:p>
            <a:pPr marL="0" indent="0" algn="ctr">
              <a:buNone/>
            </a:pPr>
            <a:br>
              <a:rPr lang="en-US" sz="2200" dirty="0"/>
            </a:br>
            <a:r>
              <a:rPr lang="en-US" sz="2200" dirty="0"/>
              <a:t>There is a narrative being told about you, your motives, and your actions.  </a:t>
            </a:r>
          </a:p>
          <a:p>
            <a:pPr marL="0" indent="0" algn="ctr">
              <a:buNone/>
            </a:pPr>
            <a:br>
              <a:rPr lang="en-US" sz="2200" dirty="0"/>
            </a:br>
            <a:r>
              <a:rPr lang="en-US" sz="2200" dirty="0"/>
              <a:t>Who is sharing YOUR narrative?</a:t>
            </a:r>
          </a:p>
          <a:p>
            <a:pPr marL="0" indent="0" algn="ctr">
              <a:buNone/>
            </a:pPr>
            <a:br>
              <a:rPr lang="en-US" sz="2200" dirty="0"/>
            </a:br>
            <a:r>
              <a:rPr lang="en-US" sz="2200" dirty="0"/>
              <a:t>What are THEY saying about you?</a:t>
            </a:r>
          </a:p>
        </p:txBody>
      </p:sp>
      <p:pic>
        <p:nvPicPr>
          <p:cNvPr id="4" name="Picture 3" descr="A picture containing person, man, wall, indoor&#10;&#10;Description generated with very high confidence">
            <a:extLst>
              <a:ext uri="{FF2B5EF4-FFF2-40B4-BE49-F238E27FC236}">
                <a16:creationId xmlns:a16="http://schemas.microsoft.com/office/drawing/2014/main" id="{1DFC8EF1-FB43-4840-9828-7A827A80D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pic>
        <p:nvPicPr>
          <p:cNvPr id="8" name="Picture 7">
            <a:extLst>
              <a:ext uri="{FF2B5EF4-FFF2-40B4-BE49-F238E27FC236}">
                <a16:creationId xmlns:a16="http://schemas.microsoft.com/office/drawing/2014/main" id="{AD87D154-6377-4029-B480-4012E97AE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6663" y="6223819"/>
            <a:ext cx="1175997" cy="544118"/>
          </a:xfrm>
          <a:prstGeom prst="rect">
            <a:avLst/>
          </a:prstGeom>
        </p:spPr>
      </p:pic>
    </p:spTree>
    <p:extLst>
      <p:ext uri="{BB962C8B-B14F-4D97-AF65-F5344CB8AC3E}">
        <p14:creationId xmlns:p14="http://schemas.microsoft.com/office/powerpoint/2010/main" val="409875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6A0F67-98E3-451E-8F1D-773982366462}"/>
              </a:ext>
            </a:extLst>
          </p:cNvPr>
          <p:cNvSpPr txBox="1">
            <a:spLocks/>
          </p:cNvSpPr>
          <p:nvPr/>
        </p:nvSpPr>
        <p:spPr>
          <a:xfrm>
            <a:off x="335561" y="629266"/>
            <a:ext cx="3964836"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1" dirty="0"/>
              <a:t>HOW WILL YOU ENGAGE? </a:t>
            </a:r>
          </a:p>
        </p:txBody>
      </p:sp>
      <p:sp>
        <p:nvSpPr>
          <p:cNvPr id="3" name="Content Placeholder 2"/>
          <p:cNvSpPr>
            <a:spLocks noGrp="1"/>
          </p:cNvSpPr>
          <p:nvPr>
            <p:ph idx="1"/>
          </p:nvPr>
        </p:nvSpPr>
        <p:spPr>
          <a:xfrm>
            <a:off x="125835" y="2776756"/>
            <a:ext cx="4412609" cy="3447063"/>
          </a:xfrm>
        </p:spPr>
        <p:txBody>
          <a:bodyPr vert="horz" lIns="91440" tIns="45720" rIns="91440" bIns="45720" rtlCol="0">
            <a:normAutofit/>
          </a:bodyPr>
          <a:lstStyle/>
          <a:p>
            <a:pPr marL="0" indent="0" algn="ctr">
              <a:buNone/>
            </a:pPr>
            <a:r>
              <a:rPr lang="en-US" sz="2000" b="1" dirty="0"/>
              <a:t>ASK YOURSELF … WHAT IS MY ROLE? </a:t>
            </a:r>
            <a:br>
              <a:rPr lang="en-US" sz="2000" b="1" dirty="0"/>
            </a:br>
            <a:endParaRPr lang="en-US" sz="2000" b="1" dirty="0"/>
          </a:p>
          <a:p>
            <a:pPr marL="0" indent="0" algn="ctr">
              <a:buNone/>
            </a:pPr>
            <a:r>
              <a:rPr lang="en-US" sz="1800" dirty="0"/>
              <a:t>You are an advocate for Public Education!</a:t>
            </a:r>
          </a:p>
          <a:p>
            <a:pPr marL="0" indent="0" algn="ctr">
              <a:buNone/>
            </a:pPr>
            <a:r>
              <a:rPr lang="en-US" sz="1800" dirty="0"/>
              <a:t>Be a resource.  Stay informed.</a:t>
            </a:r>
          </a:p>
          <a:p>
            <a:pPr marL="0" indent="0" algn="ctr">
              <a:buNone/>
            </a:pPr>
            <a:r>
              <a:rPr lang="en-US" sz="1800" dirty="0"/>
              <a:t>Communicate TO and FOR your district.</a:t>
            </a:r>
          </a:p>
          <a:p>
            <a:pPr marL="0" indent="0" algn="ctr">
              <a:buNone/>
            </a:pPr>
            <a:endParaRPr lang="en-US" sz="1500" dirty="0"/>
          </a:p>
          <a:p>
            <a:pPr marL="0" indent="0" algn="ctr">
              <a:buNone/>
            </a:pPr>
            <a:r>
              <a:rPr lang="en-US" sz="2400" b="1" i="1" dirty="0"/>
              <a:t>No one is more qualified to talk about your district than YOU!</a:t>
            </a:r>
          </a:p>
        </p:txBody>
      </p:sp>
      <p:pic>
        <p:nvPicPr>
          <p:cNvPr id="8" name="Picture 7" descr="A group of people posing for the camera&#10;&#10;Description generated with very high confidence">
            <a:extLst>
              <a:ext uri="{FF2B5EF4-FFF2-40B4-BE49-F238E27FC236}">
                <a16:creationId xmlns:a16="http://schemas.microsoft.com/office/drawing/2014/main" id="{9C7CCA1B-4A13-4580-AF97-A400CA1ED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pic>
        <p:nvPicPr>
          <p:cNvPr id="9" name="Picture 8">
            <a:extLst>
              <a:ext uri="{FF2B5EF4-FFF2-40B4-BE49-F238E27FC236}">
                <a16:creationId xmlns:a16="http://schemas.microsoft.com/office/drawing/2014/main" id="{F117BA90-E57D-4AAF-900B-1FD453EDC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6663" y="6223819"/>
            <a:ext cx="1175997" cy="544118"/>
          </a:xfrm>
          <a:prstGeom prst="rect">
            <a:avLst/>
          </a:prstGeom>
        </p:spPr>
      </p:pic>
    </p:spTree>
    <p:extLst>
      <p:ext uri="{BB962C8B-B14F-4D97-AF65-F5344CB8AC3E}">
        <p14:creationId xmlns:p14="http://schemas.microsoft.com/office/powerpoint/2010/main" val="16671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6A0F67-98E3-451E-8F1D-773982366462}"/>
              </a:ext>
            </a:extLst>
          </p:cNvPr>
          <p:cNvSpPr txBox="1">
            <a:spLocks/>
          </p:cNvSpPr>
          <p:nvPr/>
        </p:nvSpPr>
        <p:spPr>
          <a:xfrm>
            <a:off x="648929" y="629266"/>
            <a:ext cx="3651467"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1" dirty="0"/>
              <a:t>HOW WILL YOU ENGAGE? </a:t>
            </a:r>
          </a:p>
        </p:txBody>
      </p:sp>
      <p:sp>
        <p:nvSpPr>
          <p:cNvPr id="3" name="Content Placeholder 2"/>
          <p:cNvSpPr>
            <a:spLocks noGrp="1"/>
          </p:cNvSpPr>
          <p:nvPr>
            <p:ph idx="1"/>
          </p:nvPr>
        </p:nvSpPr>
        <p:spPr>
          <a:xfrm>
            <a:off x="343949" y="3429000"/>
            <a:ext cx="3956448" cy="2794820"/>
          </a:xfrm>
        </p:spPr>
        <p:txBody>
          <a:bodyPr vert="horz" lIns="91440" tIns="45720" rIns="91440" bIns="45720" rtlCol="0">
            <a:normAutofit/>
          </a:bodyPr>
          <a:lstStyle/>
          <a:p>
            <a:pPr marL="0" indent="0" algn="ctr">
              <a:buNone/>
            </a:pPr>
            <a:r>
              <a:rPr lang="en-US" sz="9600" b="1" dirty="0"/>
              <a:t>DATA!</a:t>
            </a:r>
          </a:p>
        </p:txBody>
      </p:sp>
      <p:pic>
        <p:nvPicPr>
          <p:cNvPr id="2" name="Picture 1" descr="A black and white photo of a person&#10;&#10;Description generated with very high confidence">
            <a:extLst>
              <a:ext uri="{FF2B5EF4-FFF2-40B4-BE49-F238E27FC236}">
                <a16:creationId xmlns:a16="http://schemas.microsoft.com/office/drawing/2014/main" id="{23816DE7-2E41-4CDE-A571-5EF47C6DC07C}"/>
              </a:ext>
            </a:extLst>
          </p:cNvPr>
          <p:cNvPicPr>
            <a:picLocks noChangeAspect="1"/>
          </p:cNvPicPr>
          <p:nvPr/>
        </p:nvPicPr>
        <p:blipFill rotWithShape="1">
          <a:blip r:embed="rId2"/>
          <a:srcRect l="13638" r="12847" b="-1"/>
          <a:stretch/>
        </p:blipFill>
        <p:spPr>
          <a:xfrm>
            <a:off x="4639056" y="10"/>
            <a:ext cx="7552944" cy="6857990"/>
          </a:xfrm>
          <a:prstGeom prst="rect">
            <a:avLst/>
          </a:prstGeom>
          <a:effectLst/>
        </p:spPr>
      </p:pic>
    </p:spTree>
    <p:extLst>
      <p:ext uri="{BB962C8B-B14F-4D97-AF65-F5344CB8AC3E}">
        <p14:creationId xmlns:p14="http://schemas.microsoft.com/office/powerpoint/2010/main" val="3946721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6A0F67-98E3-451E-8F1D-773982366462}"/>
              </a:ext>
            </a:extLst>
          </p:cNvPr>
          <p:cNvSpPr txBox="1">
            <a:spLocks/>
          </p:cNvSpPr>
          <p:nvPr/>
        </p:nvSpPr>
        <p:spPr>
          <a:xfrm>
            <a:off x="648929" y="629266"/>
            <a:ext cx="3651467"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1" dirty="0"/>
              <a:t>KNOW YOUR DATA! </a:t>
            </a:r>
          </a:p>
        </p:txBody>
      </p:sp>
      <p:pic>
        <p:nvPicPr>
          <p:cNvPr id="2" name="Picture 1" descr="A black and white photo of a person&#10;&#10;Description generated with very high confidence">
            <a:extLst>
              <a:ext uri="{FF2B5EF4-FFF2-40B4-BE49-F238E27FC236}">
                <a16:creationId xmlns:a16="http://schemas.microsoft.com/office/drawing/2014/main" id="{23816DE7-2E41-4CDE-A571-5EF47C6DC07C}"/>
              </a:ext>
            </a:extLst>
          </p:cNvPr>
          <p:cNvPicPr>
            <a:picLocks noChangeAspect="1"/>
          </p:cNvPicPr>
          <p:nvPr/>
        </p:nvPicPr>
        <p:blipFill rotWithShape="1">
          <a:blip r:embed="rId2"/>
          <a:srcRect l="13638" r="12847" b="-1"/>
          <a:stretch/>
        </p:blipFill>
        <p:spPr>
          <a:xfrm>
            <a:off x="4639056" y="10"/>
            <a:ext cx="7552944" cy="6857990"/>
          </a:xfrm>
          <a:prstGeom prst="rect">
            <a:avLst/>
          </a:prstGeom>
          <a:effectLst/>
        </p:spPr>
      </p:pic>
      <p:sp>
        <p:nvSpPr>
          <p:cNvPr id="7" name="Content Placeholder 2">
            <a:extLst>
              <a:ext uri="{FF2B5EF4-FFF2-40B4-BE49-F238E27FC236}">
                <a16:creationId xmlns:a16="http://schemas.microsoft.com/office/drawing/2014/main" id="{47D14F91-69C6-4E45-9072-03A5C9B3347C}"/>
              </a:ext>
            </a:extLst>
          </p:cNvPr>
          <p:cNvSpPr>
            <a:spLocks noGrp="1"/>
          </p:cNvSpPr>
          <p:nvPr>
            <p:ph idx="1"/>
          </p:nvPr>
        </p:nvSpPr>
        <p:spPr>
          <a:xfrm>
            <a:off x="151002" y="2776756"/>
            <a:ext cx="4387441" cy="3447063"/>
          </a:xfrm>
        </p:spPr>
        <p:txBody>
          <a:bodyPr vert="horz" lIns="91440" tIns="45720" rIns="91440" bIns="45720" rtlCol="0">
            <a:noAutofit/>
          </a:bodyPr>
          <a:lstStyle/>
          <a:p>
            <a:pPr marL="0" indent="0" algn="ctr">
              <a:buNone/>
            </a:pPr>
            <a:r>
              <a:rPr lang="en-US" sz="2400" b="1" dirty="0"/>
              <a:t>Understand the data that will make a difference!</a:t>
            </a:r>
          </a:p>
          <a:p>
            <a:pPr marL="0" indent="0" algn="ctr">
              <a:buNone/>
            </a:pPr>
            <a:endParaRPr lang="en-US" sz="800" b="1" dirty="0"/>
          </a:p>
          <a:p>
            <a:pPr marL="0" indent="0" algn="ctr">
              <a:buNone/>
            </a:pPr>
            <a:r>
              <a:rPr lang="en-US" sz="2400" b="1" dirty="0"/>
              <a:t>Arm yourself to be a </a:t>
            </a:r>
            <a:br>
              <a:rPr lang="en-US" sz="2400" b="1" dirty="0"/>
            </a:br>
            <a:r>
              <a:rPr lang="en-US" sz="2400" b="1" dirty="0"/>
              <a:t>better storyteller!</a:t>
            </a:r>
          </a:p>
          <a:p>
            <a:pPr marL="0" indent="0" algn="ctr">
              <a:buNone/>
            </a:pPr>
            <a:endParaRPr lang="en-US" sz="800" b="1" dirty="0"/>
          </a:p>
          <a:p>
            <a:pPr marL="0" indent="0" algn="ctr">
              <a:buNone/>
            </a:pPr>
            <a:r>
              <a:rPr lang="en-US" sz="2400" b="1" dirty="0"/>
              <a:t>Know where </a:t>
            </a:r>
            <a:r>
              <a:rPr lang="en-US" sz="2400" b="1" u="sng" dirty="0"/>
              <a:t>you’re</a:t>
            </a:r>
            <a:r>
              <a:rPr lang="en-US" sz="2400" b="1" dirty="0"/>
              <a:t> at …</a:t>
            </a:r>
            <a:br>
              <a:rPr lang="en-US" sz="2400" b="1" dirty="0"/>
            </a:br>
            <a:r>
              <a:rPr lang="en-US" sz="2400" b="1" dirty="0"/>
              <a:t>Where the Legislature is </a:t>
            </a:r>
            <a:r>
              <a:rPr lang="en-US" sz="2400" b="1" u="sng" dirty="0"/>
              <a:t>going</a:t>
            </a:r>
            <a:r>
              <a:rPr lang="en-US" sz="2400" b="1" dirty="0"/>
              <a:t> … </a:t>
            </a:r>
            <a:br>
              <a:rPr lang="en-US" sz="2400" b="1" dirty="0"/>
            </a:br>
            <a:r>
              <a:rPr lang="en-US" sz="2400" b="1" i="1" dirty="0"/>
              <a:t>AND HOW TO ALIGN!</a:t>
            </a:r>
          </a:p>
        </p:txBody>
      </p:sp>
    </p:spTree>
    <p:extLst>
      <p:ext uri="{BB962C8B-B14F-4D97-AF65-F5344CB8AC3E}">
        <p14:creationId xmlns:p14="http://schemas.microsoft.com/office/powerpoint/2010/main" val="209211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6A0F67-98E3-451E-8F1D-773982366462}"/>
              </a:ext>
            </a:extLst>
          </p:cNvPr>
          <p:cNvSpPr txBox="1">
            <a:spLocks/>
          </p:cNvSpPr>
          <p:nvPr/>
        </p:nvSpPr>
        <p:spPr>
          <a:xfrm>
            <a:off x="648929" y="629266"/>
            <a:ext cx="3651467"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1" dirty="0"/>
              <a:t>KNOW YOUR DATA! </a:t>
            </a:r>
          </a:p>
        </p:txBody>
      </p:sp>
      <p:pic>
        <p:nvPicPr>
          <p:cNvPr id="2" name="Picture 1" descr="A black and white photo of a person&#10;&#10;Description generated with very high confidence">
            <a:extLst>
              <a:ext uri="{FF2B5EF4-FFF2-40B4-BE49-F238E27FC236}">
                <a16:creationId xmlns:a16="http://schemas.microsoft.com/office/drawing/2014/main" id="{23816DE7-2E41-4CDE-A571-5EF47C6DC07C}"/>
              </a:ext>
            </a:extLst>
          </p:cNvPr>
          <p:cNvPicPr>
            <a:picLocks noChangeAspect="1"/>
          </p:cNvPicPr>
          <p:nvPr/>
        </p:nvPicPr>
        <p:blipFill rotWithShape="1">
          <a:blip r:embed="rId2"/>
          <a:srcRect l="13638" r="12847" b="-1"/>
          <a:stretch/>
        </p:blipFill>
        <p:spPr>
          <a:xfrm>
            <a:off x="4639056" y="10"/>
            <a:ext cx="7552944" cy="6857990"/>
          </a:xfrm>
          <a:prstGeom prst="rect">
            <a:avLst/>
          </a:prstGeom>
          <a:effectLst/>
        </p:spPr>
      </p:pic>
      <p:sp>
        <p:nvSpPr>
          <p:cNvPr id="7" name="Content Placeholder 2">
            <a:extLst>
              <a:ext uri="{FF2B5EF4-FFF2-40B4-BE49-F238E27FC236}">
                <a16:creationId xmlns:a16="http://schemas.microsoft.com/office/drawing/2014/main" id="{47D14F91-69C6-4E45-9072-03A5C9B3347C}"/>
              </a:ext>
            </a:extLst>
          </p:cNvPr>
          <p:cNvSpPr>
            <a:spLocks noGrp="1"/>
          </p:cNvSpPr>
          <p:nvPr>
            <p:ph idx="1"/>
          </p:nvPr>
        </p:nvSpPr>
        <p:spPr>
          <a:xfrm>
            <a:off x="151002" y="2535810"/>
            <a:ext cx="4387441" cy="3688009"/>
          </a:xfrm>
        </p:spPr>
        <p:txBody>
          <a:bodyPr vert="horz" lIns="91440" tIns="45720" rIns="91440" bIns="45720" rtlCol="0">
            <a:noAutofit/>
          </a:bodyPr>
          <a:lstStyle/>
          <a:p>
            <a:pPr marL="0" indent="0" algn="ctr">
              <a:buNone/>
            </a:pPr>
            <a:r>
              <a:rPr lang="en-US" sz="2000" dirty="0"/>
              <a:t># of Kids in Free/Reduced Lunch</a:t>
            </a:r>
          </a:p>
          <a:p>
            <a:pPr marL="0" lvl="0" indent="0" algn="ctr">
              <a:buNone/>
            </a:pPr>
            <a:r>
              <a:rPr lang="en-US" sz="2000" dirty="0"/>
              <a:t>School Lands Per Pupil Reimbursement</a:t>
            </a:r>
          </a:p>
          <a:p>
            <a:pPr marL="0" lvl="0" indent="0" algn="ctr">
              <a:buNone/>
            </a:pPr>
            <a:r>
              <a:rPr lang="en-US" sz="2000" dirty="0"/>
              <a:t>Census vs Enrollment</a:t>
            </a:r>
          </a:p>
          <a:p>
            <a:pPr marL="0" lvl="0" indent="0" algn="ctr">
              <a:buNone/>
            </a:pPr>
            <a:r>
              <a:rPr lang="en-US" sz="2000" dirty="0"/>
              <a:t># Languages Spoken in your District</a:t>
            </a:r>
          </a:p>
          <a:p>
            <a:pPr marL="0" lvl="0" indent="0" algn="ctr">
              <a:buNone/>
            </a:pPr>
            <a:r>
              <a:rPr lang="en-US" sz="2000" dirty="0"/>
              <a:t># of ELL Students</a:t>
            </a:r>
          </a:p>
        </p:txBody>
      </p:sp>
      <p:pic>
        <p:nvPicPr>
          <p:cNvPr id="5" name="Picture 4">
            <a:extLst>
              <a:ext uri="{FF2B5EF4-FFF2-40B4-BE49-F238E27FC236}">
                <a16:creationId xmlns:a16="http://schemas.microsoft.com/office/drawing/2014/main" id="{74E1E873-5D3F-4367-B18B-E6CE5D05BB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6723" y="6223819"/>
            <a:ext cx="1175997" cy="544118"/>
          </a:xfrm>
          <a:prstGeom prst="rect">
            <a:avLst/>
          </a:prstGeom>
        </p:spPr>
      </p:pic>
    </p:spTree>
    <p:extLst>
      <p:ext uri="{BB962C8B-B14F-4D97-AF65-F5344CB8AC3E}">
        <p14:creationId xmlns:p14="http://schemas.microsoft.com/office/powerpoint/2010/main" val="2307582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6A0F67-98E3-451E-8F1D-773982366462}"/>
              </a:ext>
            </a:extLst>
          </p:cNvPr>
          <p:cNvSpPr txBox="1">
            <a:spLocks/>
          </p:cNvSpPr>
          <p:nvPr/>
        </p:nvSpPr>
        <p:spPr>
          <a:xfrm>
            <a:off x="648929" y="629266"/>
            <a:ext cx="3651467"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b="1" dirty="0"/>
              <a:t>KNOW YOUR DATA! </a:t>
            </a:r>
          </a:p>
        </p:txBody>
      </p:sp>
      <p:pic>
        <p:nvPicPr>
          <p:cNvPr id="2" name="Picture 1" descr="A black and white photo of a person&#10;&#10;Description generated with very high confidence">
            <a:extLst>
              <a:ext uri="{FF2B5EF4-FFF2-40B4-BE49-F238E27FC236}">
                <a16:creationId xmlns:a16="http://schemas.microsoft.com/office/drawing/2014/main" id="{23816DE7-2E41-4CDE-A571-5EF47C6DC07C}"/>
              </a:ext>
            </a:extLst>
          </p:cNvPr>
          <p:cNvPicPr>
            <a:picLocks noChangeAspect="1"/>
          </p:cNvPicPr>
          <p:nvPr/>
        </p:nvPicPr>
        <p:blipFill rotWithShape="1">
          <a:blip r:embed="rId2"/>
          <a:srcRect l="13638" r="12847" b="-1"/>
          <a:stretch/>
        </p:blipFill>
        <p:spPr>
          <a:xfrm>
            <a:off x="4639056" y="10"/>
            <a:ext cx="7552944" cy="6857990"/>
          </a:xfrm>
          <a:prstGeom prst="rect">
            <a:avLst/>
          </a:prstGeom>
          <a:effectLst/>
        </p:spPr>
      </p:pic>
      <p:sp>
        <p:nvSpPr>
          <p:cNvPr id="7" name="Content Placeholder 2">
            <a:extLst>
              <a:ext uri="{FF2B5EF4-FFF2-40B4-BE49-F238E27FC236}">
                <a16:creationId xmlns:a16="http://schemas.microsoft.com/office/drawing/2014/main" id="{47D14F91-69C6-4E45-9072-03A5C9B3347C}"/>
              </a:ext>
            </a:extLst>
          </p:cNvPr>
          <p:cNvSpPr>
            <a:spLocks noGrp="1"/>
          </p:cNvSpPr>
          <p:nvPr>
            <p:ph idx="1"/>
          </p:nvPr>
        </p:nvSpPr>
        <p:spPr>
          <a:xfrm>
            <a:off x="151002" y="2554664"/>
            <a:ext cx="4387441" cy="3669156"/>
          </a:xfrm>
        </p:spPr>
        <p:txBody>
          <a:bodyPr vert="horz" lIns="91440" tIns="45720" rIns="91440" bIns="45720" rtlCol="0">
            <a:noAutofit/>
          </a:bodyPr>
          <a:lstStyle/>
          <a:p>
            <a:pPr marL="0" lvl="0" indent="0" algn="ctr">
              <a:buNone/>
            </a:pPr>
            <a:r>
              <a:rPr lang="en-US" sz="2000" dirty="0"/>
              <a:t>Average Class Size</a:t>
            </a:r>
          </a:p>
          <a:p>
            <a:pPr marL="0" lvl="0" indent="0" algn="ctr">
              <a:buNone/>
            </a:pPr>
            <a:r>
              <a:rPr lang="en-US" sz="2000" dirty="0"/>
              <a:t># of Option Kids</a:t>
            </a:r>
          </a:p>
          <a:p>
            <a:pPr marL="0" indent="0" algn="ctr">
              <a:buNone/>
            </a:pPr>
            <a:r>
              <a:rPr lang="en-US" sz="2000" dirty="0"/>
              <a:t>% of Administrative Costs</a:t>
            </a:r>
          </a:p>
          <a:p>
            <a:pPr marL="0" indent="0" algn="ctr">
              <a:buNone/>
            </a:pPr>
            <a:r>
              <a:rPr lang="en-US" sz="2000" dirty="0"/>
              <a:t>What initiatives have you funded?</a:t>
            </a:r>
          </a:p>
          <a:p>
            <a:pPr marL="0" indent="0" algn="ctr">
              <a:buNone/>
            </a:pPr>
            <a:r>
              <a:rPr lang="en-US" sz="2000" dirty="0"/>
              <a:t>How are you engaged with </a:t>
            </a:r>
            <a:r>
              <a:rPr lang="en-US" sz="2000"/>
              <a:t>the community?</a:t>
            </a:r>
          </a:p>
          <a:p>
            <a:pPr marL="0" indent="0" algn="ctr">
              <a:buNone/>
            </a:pPr>
            <a:r>
              <a:rPr lang="en-US" sz="2000" b="1" i="1" dirty="0"/>
              <a:t>What else?</a:t>
            </a:r>
          </a:p>
        </p:txBody>
      </p:sp>
      <p:pic>
        <p:nvPicPr>
          <p:cNvPr id="5" name="Picture 4">
            <a:extLst>
              <a:ext uri="{FF2B5EF4-FFF2-40B4-BE49-F238E27FC236}">
                <a16:creationId xmlns:a16="http://schemas.microsoft.com/office/drawing/2014/main" id="{1940901C-17F6-4134-81DF-8CF5391099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6723" y="6223820"/>
            <a:ext cx="1175997" cy="544118"/>
          </a:xfrm>
          <a:prstGeom prst="rect">
            <a:avLst/>
          </a:prstGeom>
        </p:spPr>
      </p:pic>
    </p:spTree>
    <p:extLst>
      <p:ext uri="{BB962C8B-B14F-4D97-AF65-F5344CB8AC3E}">
        <p14:creationId xmlns:p14="http://schemas.microsoft.com/office/powerpoint/2010/main" val="150050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ECD1-B067-4C12-AED4-5A5CBD8451D9}"/>
              </a:ext>
            </a:extLst>
          </p:cNvPr>
          <p:cNvSpPr>
            <a:spLocks noGrp="1"/>
          </p:cNvSpPr>
          <p:nvPr>
            <p:ph type="title"/>
          </p:nvPr>
        </p:nvSpPr>
        <p:spPr>
          <a:xfrm>
            <a:off x="0" y="2566787"/>
            <a:ext cx="6567031" cy="1144079"/>
          </a:xfrm>
        </p:spPr>
        <p:txBody>
          <a:bodyPr>
            <a:normAutofit/>
          </a:bodyPr>
          <a:lstStyle/>
          <a:p>
            <a:pPr algn="ctr"/>
            <a:r>
              <a:rPr lang="en-US" sz="6000" b="1" dirty="0"/>
              <a:t>THANK YOU!!!</a:t>
            </a:r>
          </a:p>
        </p:txBody>
      </p:sp>
      <p:pic>
        <p:nvPicPr>
          <p:cNvPr id="4" name="Picture 3">
            <a:extLst>
              <a:ext uri="{FF2B5EF4-FFF2-40B4-BE49-F238E27FC236}">
                <a16:creationId xmlns:a16="http://schemas.microsoft.com/office/drawing/2014/main" id="{3C9CFE99-02CD-4C99-9176-57CE848E859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03516193-5390-45F4-8355-539087C31D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67271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BD62E9-E4D5-4F03-BA20-DF2A7AFED6D0}"/>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20" y="10"/>
            <a:ext cx="12191979" cy="6857990"/>
          </a:xfrm>
          <a:prstGeom prst="rect">
            <a:avLst/>
          </a:prstGeom>
        </p:spPr>
      </p:pic>
      <p:sp>
        <p:nvSpPr>
          <p:cNvPr id="9" name="Title 1">
            <a:extLst>
              <a:ext uri="{FF2B5EF4-FFF2-40B4-BE49-F238E27FC236}">
                <a16:creationId xmlns:a16="http://schemas.microsoft.com/office/drawing/2014/main" id="{26BE5AF1-B13A-4930-9085-0E68CD1B7DEC}"/>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7200" b="1" dirty="0">
                <a:solidFill>
                  <a:srgbClr val="FFFFFF"/>
                </a:solidFill>
              </a:rPr>
              <a:t>OLD FACES</a:t>
            </a:r>
          </a:p>
          <a:p>
            <a:pPr algn="ctr">
              <a:spcAft>
                <a:spcPts val="600"/>
              </a:spcAft>
            </a:pPr>
            <a:r>
              <a:rPr lang="en-US" sz="4300" b="1" dirty="0">
                <a:solidFill>
                  <a:srgbClr val="FFFFFF"/>
                </a:solidFill>
              </a:rPr>
              <a:t>2020 EDUCATION COMMITTEE</a:t>
            </a:r>
          </a:p>
        </p:txBody>
      </p:sp>
      <p:sp>
        <p:nvSpPr>
          <p:cNvPr id="1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004446"/>
            <a:ext cx="10515600" cy="4176897"/>
          </a:xfrm>
        </p:spPr>
        <p:txBody>
          <a:bodyPr vert="horz" lIns="91440" tIns="45720" rIns="91440" bIns="45720" rtlCol="0">
            <a:noAutofit/>
          </a:bodyPr>
          <a:lstStyle/>
          <a:p>
            <a:pPr marL="0" indent="0" algn="ctr">
              <a:buNone/>
            </a:pPr>
            <a:r>
              <a:rPr lang="en-US" sz="3200" strike="sngStrike" dirty="0">
                <a:solidFill>
                  <a:srgbClr val="FF0000"/>
                </a:solidFill>
              </a:rPr>
              <a:t>Sen. Mike </a:t>
            </a:r>
            <a:r>
              <a:rPr lang="en-US" sz="3200" strike="sngStrike" dirty="0" err="1">
                <a:solidFill>
                  <a:srgbClr val="FF0000"/>
                </a:solidFill>
              </a:rPr>
              <a:t>Groene</a:t>
            </a:r>
            <a:r>
              <a:rPr lang="en-US" sz="3200" strike="sngStrike" dirty="0">
                <a:solidFill>
                  <a:srgbClr val="FF0000"/>
                </a:solidFill>
              </a:rPr>
              <a:t>, Chairperson</a:t>
            </a:r>
          </a:p>
          <a:p>
            <a:pPr marL="0" indent="0" algn="ctr">
              <a:buNone/>
            </a:pPr>
            <a:r>
              <a:rPr lang="en-US" sz="3200" strike="sngStrike" dirty="0">
                <a:solidFill>
                  <a:srgbClr val="FF0000"/>
                </a:solidFill>
              </a:rPr>
              <a:t>Sen. Tom Brewer</a:t>
            </a:r>
          </a:p>
          <a:p>
            <a:pPr marL="0" indent="0" algn="ctr">
              <a:buNone/>
            </a:pPr>
            <a:r>
              <a:rPr lang="en-US" sz="3200" dirty="0">
                <a:solidFill>
                  <a:srgbClr val="FFFFFF"/>
                </a:solidFill>
              </a:rPr>
              <a:t>Sen. Dave </a:t>
            </a:r>
            <a:r>
              <a:rPr lang="en-US" sz="3200" dirty="0" err="1">
                <a:solidFill>
                  <a:srgbClr val="FFFFFF"/>
                </a:solidFill>
              </a:rPr>
              <a:t>Murman</a:t>
            </a:r>
            <a:r>
              <a:rPr lang="en-US" sz="3200" dirty="0">
                <a:solidFill>
                  <a:srgbClr val="FFFFFF"/>
                </a:solidFill>
              </a:rPr>
              <a:t> </a:t>
            </a:r>
          </a:p>
          <a:p>
            <a:pPr marL="0" indent="0" algn="ctr">
              <a:buNone/>
            </a:pPr>
            <a:r>
              <a:rPr lang="en-US" sz="3200" strike="sngStrike" dirty="0">
                <a:solidFill>
                  <a:srgbClr val="FF0000"/>
                </a:solidFill>
              </a:rPr>
              <a:t>Sen. Rick Kolowski</a:t>
            </a:r>
          </a:p>
          <a:p>
            <a:pPr marL="0" indent="0" algn="ctr">
              <a:buNone/>
            </a:pPr>
            <a:r>
              <a:rPr lang="en-US" sz="3200" dirty="0">
                <a:solidFill>
                  <a:srgbClr val="FFFFFF"/>
                </a:solidFill>
              </a:rPr>
              <a:t>Sen. Lou Ann Linehan</a:t>
            </a:r>
          </a:p>
          <a:p>
            <a:pPr marL="0" indent="0" algn="ctr">
              <a:buNone/>
            </a:pPr>
            <a:r>
              <a:rPr lang="en-US" sz="3200" dirty="0">
                <a:solidFill>
                  <a:srgbClr val="FFFFFF"/>
                </a:solidFill>
              </a:rPr>
              <a:t>Sen. Adam Morfeld</a:t>
            </a:r>
          </a:p>
          <a:p>
            <a:pPr marL="0" indent="0" algn="ctr">
              <a:buNone/>
            </a:pPr>
            <a:r>
              <a:rPr lang="en-US" sz="3200" dirty="0">
                <a:solidFill>
                  <a:srgbClr val="FFFFFF"/>
                </a:solidFill>
              </a:rPr>
              <a:t>Sen. Patty </a:t>
            </a:r>
            <a:r>
              <a:rPr lang="en-US" sz="3200" dirty="0" err="1">
                <a:solidFill>
                  <a:srgbClr val="FFFFFF"/>
                </a:solidFill>
              </a:rPr>
              <a:t>Pansing</a:t>
            </a:r>
            <a:r>
              <a:rPr lang="en-US" sz="3200" dirty="0">
                <a:solidFill>
                  <a:srgbClr val="FFFFFF"/>
                </a:solidFill>
              </a:rPr>
              <a:t> Brooks</a:t>
            </a:r>
          </a:p>
          <a:p>
            <a:pPr marL="0" indent="0" algn="ctr">
              <a:buNone/>
            </a:pPr>
            <a:r>
              <a:rPr lang="en-US" sz="3200" dirty="0">
                <a:solidFill>
                  <a:srgbClr val="FFFFFF"/>
                </a:solidFill>
              </a:rPr>
              <a:t>Sen. Lynne Walz</a:t>
            </a:r>
            <a:endParaRPr lang="en-US" sz="3200" b="1" dirty="0">
              <a:solidFill>
                <a:srgbClr val="FFFFFF"/>
              </a:solidFill>
            </a:endParaRPr>
          </a:p>
        </p:txBody>
      </p:sp>
      <p:pic>
        <p:nvPicPr>
          <p:cNvPr id="7" name="Picture 6">
            <a:extLst>
              <a:ext uri="{FF2B5EF4-FFF2-40B4-BE49-F238E27FC236}">
                <a16:creationId xmlns:a16="http://schemas.microsoft.com/office/drawing/2014/main" id="{E7060ADE-98C4-4FD2-966C-CA0B6D1C4D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428525421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walking next to a horse&#10;&#10;Description automatically generated with medium confidence">
            <a:extLst>
              <a:ext uri="{FF2B5EF4-FFF2-40B4-BE49-F238E27FC236}">
                <a16:creationId xmlns:a16="http://schemas.microsoft.com/office/drawing/2014/main" id="{D0C29450-B295-4146-907F-ACFD6BBA450E}"/>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20" y="10"/>
            <a:ext cx="12191979" cy="6857990"/>
          </a:xfrm>
          <a:prstGeom prst="rect">
            <a:avLst/>
          </a:prstGeom>
        </p:spPr>
      </p:pic>
      <p:sp>
        <p:nvSpPr>
          <p:cNvPr id="9" name="Title 1">
            <a:extLst>
              <a:ext uri="{FF2B5EF4-FFF2-40B4-BE49-F238E27FC236}">
                <a16:creationId xmlns:a16="http://schemas.microsoft.com/office/drawing/2014/main" id="{26BE5AF1-B13A-4930-9085-0E68CD1B7DEC}"/>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100" b="1" dirty="0">
                <a:solidFill>
                  <a:srgbClr val="FFFFFF"/>
                </a:solidFill>
              </a:rPr>
              <a:t>NEW FACES</a:t>
            </a:r>
          </a:p>
          <a:p>
            <a:pPr algn="ctr">
              <a:spcAft>
                <a:spcPts val="600"/>
              </a:spcAft>
            </a:pPr>
            <a:r>
              <a:rPr lang="en-US" sz="4000" b="1" dirty="0">
                <a:solidFill>
                  <a:srgbClr val="FFFFFF"/>
                </a:solidFill>
              </a:rPr>
              <a:t>2021 EDUCATION COMMITTEE</a:t>
            </a:r>
          </a:p>
        </p:txBody>
      </p:sp>
      <p:sp>
        <p:nvSpPr>
          <p:cNvPr id="1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004446"/>
            <a:ext cx="10515600" cy="4176897"/>
          </a:xfrm>
        </p:spPr>
        <p:txBody>
          <a:bodyPr vert="horz" lIns="91440" tIns="45720" rIns="91440" bIns="45720" rtlCol="0">
            <a:noAutofit/>
          </a:bodyPr>
          <a:lstStyle/>
          <a:p>
            <a:pPr marL="0" indent="0" algn="ctr">
              <a:buNone/>
            </a:pPr>
            <a:r>
              <a:rPr lang="en-US" sz="3200" dirty="0">
                <a:solidFill>
                  <a:srgbClr val="FFFFFF"/>
                </a:solidFill>
              </a:rPr>
              <a:t>Sen. Lynne Walz, Chairwoman</a:t>
            </a:r>
          </a:p>
          <a:p>
            <a:pPr marL="0" indent="0" algn="ctr">
              <a:buNone/>
            </a:pPr>
            <a:r>
              <a:rPr lang="en-US" sz="3200" dirty="0">
                <a:solidFill>
                  <a:srgbClr val="FFFFFF"/>
                </a:solidFill>
              </a:rPr>
              <a:t>Sen. Jen Day</a:t>
            </a:r>
          </a:p>
          <a:p>
            <a:pPr marL="0" indent="0" algn="ctr">
              <a:buNone/>
            </a:pPr>
            <a:r>
              <a:rPr lang="en-US" sz="3200" dirty="0">
                <a:solidFill>
                  <a:srgbClr val="FFFFFF"/>
                </a:solidFill>
              </a:rPr>
              <a:t>Sen. Lou Ann Linehan</a:t>
            </a:r>
          </a:p>
          <a:p>
            <a:pPr marL="0" indent="0" algn="ctr">
              <a:buNone/>
            </a:pPr>
            <a:r>
              <a:rPr lang="en-US" sz="3200" dirty="0">
                <a:solidFill>
                  <a:srgbClr val="FFFFFF"/>
                </a:solidFill>
              </a:rPr>
              <a:t>Sen. Terrell McKinney</a:t>
            </a:r>
          </a:p>
          <a:p>
            <a:pPr marL="0" indent="0" algn="ctr">
              <a:buNone/>
            </a:pPr>
            <a:r>
              <a:rPr lang="en-US" sz="3200" dirty="0">
                <a:solidFill>
                  <a:srgbClr val="FFFFFF"/>
                </a:solidFill>
              </a:rPr>
              <a:t>Sen. Adam Morfeld</a:t>
            </a:r>
          </a:p>
          <a:p>
            <a:pPr marL="0" indent="0" algn="ctr">
              <a:buNone/>
            </a:pPr>
            <a:r>
              <a:rPr lang="en-US" sz="3200" dirty="0">
                <a:solidFill>
                  <a:srgbClr val="FFFFFF"/>
                </a:solidFill>
              </a:rPr>
              <a:t>Sen. Dave </a:t>
            </a:r>
            <a:r>
              <a:rPr lang="en-US" sz="3200" dirty="0" err="1">
                <a:solidFill>
                  <a:srgbClr val="FFFFFF"/>
                </a:solidFill>
              </a:rPr>
              <a:t>Murman</a:t>
            </a:r>
            <a:endParaRPr lang="en-US" sz="3200" dirty="0">
              <a:solidFill>
                <a:srgbClr val="FFFFFF"/>
              </a:solidFill>
            </a:endParaRPr>
          </a:p>
          <a:p>
            <a:pPr marL="0" indent="0" algn="ctr">
              <a:buNone/>
            </a:pPr>
            <a:r>
              <a:rPr lang="en-US" sz="3200" dirty="0">
                <a:solidFill>
                  <a:srgbClr val="FFFFFF"/>
                </a:solidFill>
              </a:rPr>
              <a:t>Sen. Patty </a:t>
            </a:r>
            <a:r>
              <a:rPr lang="en-US" sz="3200" dirty="0" err="1">
                <a:solidFill>
                  <a:srgbClr val="FFFFFF"/>
                </a:solidFill>
              </a:rPr>
              <a:t>Pansing</a:t>
            </a:r>
            <a:r>
              <a:rPr lang="en-US" sz="3200" dirty="0">
                <a:solidFill>
                  <a:srgbClr val="FFFFFF"/>
                </a:solidFill>
              </a:rPr>
              <a:t> Brooks</a:t>
            </a:r>
          </a:p>
          <a:p>
            <a:pPr marL="0" indent="0" algn="ctr">
              <a:buNone/>
            </a:pPr>
            <a:r>
              <a:rPr lang="en-US" sz="3200" dirty="0">
                <a:solidFill>
                  <a:srgbClr val="FFFFFF"/>
                </a:solidFill>
              </a:rPr>
              <a:t>Sen. Rita Sanders</a:t>
            </a:r>
            <a:endParaRPr lang="en-US" sz="3200" b="1" dirty="0">
              <a:solidFill>
                <a:srgbClr val="FFFFFF"/>
              </a:solidFill>
            </a:endParaRPr>
          </a:p>
        </p:txBody>
      </p:sp>
      <p:pic>
        <p:nvPicPr>
          <p:cNvPr id="7" name="Picture 6">
            <a:extLst>
              <a:ext uri="{FF2B5EF4-FFF2-40B4-BE49-F238E27FC236}">
                <a16:creationId xmlns:a16="http://schemas.microsoft.com/office/drawing/2014/main" id="{72E8D852-3FBD-47F1-8193-4E5D5A4C75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170774471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287C166-8574-489E-891C-66D07D2BD466}"/>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20" y="10"/>
            <a:ext cx="12191979" cy="6857990"/>
          </a:xfrm>
          <a:prstGeom prst="rect">
            <a:avLst/>
          </a:prstGeom>
        </p:spPr>
      </p:pic>
      <p:sp>
        <p:nvSpPr>
          <p:cNvPr id="9" name="Title 1">
            <a:extLst>
              <a:ext uri="{FF2B5EF4-FFF2-40B4-BE49-F238E27FC236}">
                <a16:creationId xmlns:a16="http://schemas.microsoft.com/office/drawing/2014/main" id="{26BE5AF1-B13A-4930-9085-0E68CD1B7DEC}"/>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b="1" dirty="0">
                <a:solidFill>
                  <a:srgbClr val="FFFFFF"/>
                </a:solidFill>
              </a:rPr>
              <a:t>OLD FACES</a:t>
            </a:r>
          </a:p>
          <a:p>
            <a:pPr algn="ctr">
              <a:spcAft>
                <a:spcPts val="600"/>
              </a:spcAft>
            </a:pPr>
            <a:r>
              <a:rPr lang="en-US" sz="4200" b="1" dirty="0">
                <a:solidFill>
                  <a:srgbClr val="FFFFFF"/>
                </a:solidFill>
              </a:rPr>
              <a:t>2021 REVENUE COMMITTEE</a:t>
            </a:r>
          </a:p>
        </p:txBody>
      </p:sp>
      <p:sp>
        <p:nvSpPr>
          <p:cNvPr id="1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004446"/>
            <a:ext cx="10515600" cy="4176897"/>
          </a:xfrm>
        </p:spPr>
        <p:txBody>
          <a:bodyPr vert="horz" lIns="91440" tIns="45720" rIns="91440" bIns="45720" rtlCol="0">
            <a:noAutofit/>
          </a:bodyPr>
          <a:lstStyle/>
          <a:p>
            <a:pPr marL="0" indent="0" algn="ctr">
              <a:buNone/>
            </a:pPr>
            <a:r>
              <a:rPr lang="en-US" sz="3200" dirty="0">
                <a:solidFill>
                  <a:srgbClr val="FFFFFF"/>
                </a:solidFill>
              </a:rPr>
              <a:t>Sen. Lou Ann Linehan, Chair</a:t>
            </a:r>
          </a:p>
          <a:p>
            <a:pPr marL="0" indent="0" algn="ctr">
              <a:buNone/>
            </a:pPr>
            <a:r>
              <a:rPr lang="en-US" sz="3200" dirty="0">
                <a:solidFill>
                  <a:srgbClr val="FFFFFF"/>
                </a:solidFill>
              </a:rPr>
              <a:t>Sen. Tom </a:t>
            </a:r>
            <a:r>
              <a:rPr lang="en-US" sz="3200" dirty="0" err="1">
                <a:solidFill>
                  <a:srgbClr val="FFFFFF"/>
                </a:solidFill>
              </a:rPr>
              <a:t>Briese</a:t>
            </a:r>
            <a:endParaRPr lang="en-US" sz="3200" dirty="0">
              <a:solidFill>
                <a:srgbClr val="FFFFFF"/>
              </a:solidFill>
            </a:endParaRPr>
          </a:p>
          <a:p>
            <a:pPr marL="0" indent="0" algn="ctr">
              <a:buNone/>
            </a:pPr>
            <a:r>
              <a:rPr lang="en-US" sz="3200" dirty="0">
                <a:solidFill>
                  <a:srgbClr val="FFFFFF"/>
                </a:solidFill>
              </a:rPr>
              <a:t>Sen. Curt Friesen</a:t>
            </a:r>
          </a:p>
          <a:p>
            <a:pPr marL="0" indent="0" algn="ctr">
              <a:buNone/>
            </a:pPr>
            <a:r>
              <a:rPr lang="en-US" sz="3200" strike="sngStrike" dirty="0">
                <a:solidFill>
                  <a:srgbClr val="FF0000"/>
                </a:solidFill>
              </a:rPr>
              <a:t>Sen. Mike </a:t>
            </a:r>
            <a:r>
              <a:rPr lang="en-US" sz="3200" strike="sngStrike" dirty="0" err="1">
                <a:solidFill>
                  <a:srgbClr val="FF0000"/>
                </a:solidFill>
              </a:rPr>
              <a:t>Groene</a:t>
            </a:r>
            <a:endParaRPr lang="en-US" sz="3200" strike="sngStrike" dirty="0">
              <a:solidFill>
                <a:srgbClr val="FF0000"/>
              </a:solidFill>
            </a:endParaRPr>
          </a:p>
          <a:p>
            <a:pPr marL="0" indent="0" algn="ctr">
              <a:buNone/>
            </a:pPr>
            <a:r>
              <a:rPr lang="en-US" sz="3200" strike="sngStrike" dirty="0">
                <a:solidFill>
                  <a:srgbClr val="FF0000"/>
                </a:solidFill>
              </a:rPr>
              <a:t>Sen. John McCollister</a:t>
            </a:r>
          </a:p>
          <a:p>
            <a:pPr marL="0" indent="0" algn="ctr">
              <a:buNone/>
            </a:pPr>
            <a:r>
              <a:rPr lang="en-US" sz="3200" strike="sngStrike" dirty="0">
                <a:solidFill>
                  <a:srgbClr val="FF0000"/>
                </a:solidFill>
              </a:rPr>
              <a:t>Sen. Sue Crawford</a:t>
            </a:r>
          </a:p>
          <a:p>
            <a:pPr marL="0" indent="0" algn="ctr">
              <a:buNone/>
            </a:pPr>
            <a:r>
              <a:rPr lang="en-US" sz="3200" dirty="0">
                <a:solidFill>
                  <a:srgbClr val="FFFFFF"/>
                </a:solidFill>
              </a:rPr>
              <a:t>Sen. Brett Lindstrom</a:t>
            </a:r>
          </a:p>
          <a:p>
            <a:pPr marL="0" indent="0" algn="ctr">
              <a:buNone/>
            </a:pPr>
            <a:r>
              <a:rPr lang="en-US" sz="3200" strike="sngStrike" dirty="0">
                <a:solidFill>
                  <a:srgbClr val="FF0000"/>
                </a:solidFill>
              </a:rPr>
              <a:t>Sen. Mark Kolterman</a:t>
            </a:r>
            <a:endParaRPr lang="en-US" sz="3200" b="1" strike="sngStrike" dirty="0">
              <a:solidFill>
                <a:srgbClr val="FF0000"/>
              </a:solidFill>
            </a:endParaRPr>
          </a:p>
        </p:txBody>
      </p:sp>
      <p:pic>
        <p:nvPicPr>
          <p:cNvPr id="7" name="Picture 6">
            <a:extLst>
              <a:ext uri="{FF2B5EF4-FFF2-40B4-BE49-F238E27FC236}">
                <a16:creationId xmlns:a16="http://schemas.microsoft.com/office/drawing/2014/main" id="{5529BAB7-D501-4376-A8C3-1E861E3E9E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22352466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E372F7-66B2-4406-9821-AB8A05701377}"/>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20" y="10"/>
            <a:ext cx="12191979" cy="6857990"/>
          </a:xfrm>
          <a:prstGeom prst="rect">
            <a:avLst/>
          </a:prstGeom>
        </p:spPr>
      </p:pic>
      <p:sp>
        <p:nvSpPr>
          <p:cNvPr id="9" name="Title 1">
            <a:extLst>
              <a:ext uri="{FF2B5EF4-FFF2-40B4-BE49-F238E27FC236}">
                <a16:creationId xmlns:a16="http://schemas.microsoft.com/office/drawing/2014/main" id="{26BE5AF1-B13A-4930-9085-0E68CD1B7DEC}"/>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b="1" dirty="0">
                <a:solidFill>
                  <a:srgbClr val="FFFFFF"/>
                </a:solidFill>
              </a:rPr>
              <a:t>NEW FACES</a:t>
            </a:r>
          </a:p>
          <a:p>
            <a:pPr algn="ctr">
              <a:spcAft>
                <a:spcPts val="600"/>
              </a:spcAft>
            </a:pPr>
            <a:r>
              <a:rPr lang="en-US" sz="4200" b="1" dirty="0">
                <a:solidFill>
                  <a:srgbClr val="FFFFFF"/>
                </a:solidFill>
              </a:rPr>
              <a:t>2021 REVENUE COMMITTEE</a:t>
            </a:r>
          </a:p>
        </p:txBody>
      </p:sp>
      <p:sp>
        <p:nvSpPr>
          <p:cNvPr id="1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004446"/>
            <a:ext cx="10515600" cy="4176897"/>
          </a:xfrm>
        </p:spPr>
        <p:txBody>
          <a:bodyPr vert="horz" lIns="91440" tIns="45720" rIns="91440" bIns="45720" rtlCol="0">
            <a:noAutofit/>
          </a:bodyPr>
          <a:lstStyle/>
          <a:p>
            <a:pPr marL="0" indent="0" algn="ctr">
              <a:buNone/>
            </a:pPr>
            <a:r>
              <a:rPr lang="en-US" sz="3200" dirty="0">
                <a:solidFill>
                  <a:srgbClr val="FFFFFF"/>
                </a:solidFill>
              </a:rPr>
              <a:t>Sen. </a:t>
            </a:r>
            <a:r>
              <a:rPr lang="en-US" sz="3200" dirty="0" err="1">
                <a:solidFill>
                  <a:srgbClr val="FFFFFF"/>
                </a:solidFill>
              </a:rPr>
              <a:t>LouAnn</a:t>
            </a:r>
            <a:r>
              <a:rPr lang="en-US" sz="3200" dirty="0">
                <a:solidFill>
                  <a:srgbClr val="FFFFFF"/>
                </a:solidFill>
              </a:rPr>
              <a:t> </a:t>
            </a:r>
            <a:r>
              <a:rPr lang="en-US" sz="3200" dirty="0" err="1">
                <a:solidFill>
                  <a:srgbClr val="FFFFFF"/>
                </a:solidFill>
              </a:rPr>
              <a:t>Linenhan</a:t>
            </a:r>
            <a:r>
              <a:rPr lang="en-US" sz="3200" dirty="0">
                <a:solidFill>
                  <a:srgbClr val="FFFFFF"/>
                </a:solidFill>
              </a:rPr>
              <a:t>, Chair</a:t>
            </a:r>
          </a:p>
          <a:p>
            <a:pPr marL="0" indent="0" algn="ctr">
              <a:buNone/>
            </a:pPr>
            <a:r>
              <a:rPr lang="en-US" sz="3200" dirty="0">
                <a:solidFill>
                  <a:srgbClr val="FFFFFF"/>
                </a:solidFill>
              </a:rPr>
              <a:t>Sen. Joni Albrecht</a:t>
            </a:r>
          </a:p>
          <a:p>
            <a:pPr marL="0" indent="0" algn="ctr">
              <a:buNone/>
            </a:pPr>
            <a:r>
              <a:rPr lang="en-US" sz="3200" dirty="0">
                <a:solidFill>
                  <a:srgbClr val="FFFFFF"/>
                </a:solidFill>
              </a:rPr>
              <a:t>Sen. Eliot </a:t>
            </a:r>
            <a:r>
              <a:rPr lang="en-US" sz="3200" dirty="0" err="1">
                <a:solidFill>
                  <a:srgbClr val="FFFFFF"/>
                </a:solidFill>
              </a:rPr>
              <a:t>Bostar</a:t>
            </a:r>
            <a:endParaRPr lang="en-US" sz="3200" dirty="0">
              <a:solidFill>
                <a:srgbClr val="FFFFFF"/>
              </a:solidFill>
            </a:endParaRPr>
          </a:p>
          <a:p>
            <a:pPr marL="0" indent="0" algn="ctr">
              <a:buNone/>
            </a:pPr>
            <a:r>
              <a:rPr lang="en-US" sz="3200" dirty="0">
                <a:solidFill>
                  <a:srgbClr val="FFFFFF"/>
                </a:solidFill>
              </a:rPr>
              <a:t>Sen. Tom </a:t>
            </a:r>
            <a:r>
              <a:rPr lang="en-US" sz="3200" dirty="0" err="1">
                <a:solidFill>
                  <a:srgbClr val="FFFFFF"/>
                </a:solidFill>
              </a:rPr>
              <a:t>Briese</a:t>
            </a:r>
            <a:endParaRPr lang="en-US" sz="3200" dirty="0">
              <a:solidFill>
                <a:srgbClr val="FFFFFF"/>
              </a:solidFill>
            </a:endParaRPr>
          </a:p>
          <a:p>
            <a:pPr marL="0" indent="0" algn="ctr">
              <a:buNone/>
            </a:pPr>
            <a:r>
              <a:rPr lang="en-US" sz="3200" dirty="0">
                <a:solidFill>
                  <a:srgbClr val="FFFFFF"/>
                </a:solidFill>
              </a:rPr>
              <a:t>Sen. Mike Flood</a:t>
            </a:r>
          </a:p>
          <a:p>
            <a:pPr marL="0" indent="0" algn="ctr">
              <a:buNone/>
            </a:pPr>
            <a:r>
              <a:rPr lang="en-US" sz="3200" dirty="0">
                <a:solidFill>
                  <a:srgbClr val="FFFFFF"/>
                </a:solidFill>
              </a:rPr>
              <a:t>Sen. Curt Friesen</a:t>
            </a:r>
            <a:endParaRPr lang="en-US" sz="3200" strike="sngStrike" dirty="0">
              <a:solidFill>
                <a:srgbClr val="FFFFFF"/>
              </a:solidFill>
            </a:endParaRPr>
          </a:p>
          <a:p>
            <a:pPr marL="0" indent="0" algn="ctr">
              <a:buNone/>
            </a:pPr>
            <a:r>
              <a:rPr lang="en-US" sz="3200" dirty="0">
                <a:solidFill>
                  <a:srgbClr val="FFFFFF"/>
                </a:solidFill>
              </a:rPr>
              <a:t>Sen. Brett Lindstrom</a:t>
            </a:r>
          </a:p>
          <a:p>
            <a:pPr marL="0" indent="0" algn="ctr">
              <a:buNone/>
            </a:pPr>
            <a:r>
              <a:rPr lang="en-US" sz="3200" dirty="0">
                <a:solidFill>
                  <a:srgbClr val="FFFFFF"/>
                </a:solidFill>
              </a:rPr>
              <a:t>Sen. Rich </a:t>
            </a:r>
            <a:r>
              <a:rPr lang="en-US" sz="3200" dirty="0" err="1">
                <a:solidFill>
                  <a:srgbClr val="FFFFFF"/>
                </a:solidFill>
              </a:rPr>
              <a:t>Pahls</a:t>
            </a:r>
            <a:endParaRPr lang="en-US" sz="3200" b="1" dirty="0">
              <a:solidFill>
                <a:srgbClr val="FFFFFF"/>
              </a:solidFill>
            </a:endParaRPr>
          </a:p>
        </p:txBody>
      </p:sp>
      <p:pic>
        <p:nvPicPr>
          <p:cNvPr id="7" name="Picture 6">
            <a:extLst>
              <a:ext uri="{FF2B5EF4-FFF2-40B4-BE49-F238E27FC236}">
                <a16:creationId xmlns:a16="http://schemas.microsoft.com/office/drawing/2014/main" id="{85F4CDB1-4DE6-40FB-95F4-4EDE0D0AD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8665802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8BF5CAB-924E-4BBD-A9D0-2596EBCA7310}"/>
              </a:ext>
            </a:extLst>
          </p:cNvPr>
          <p:cNvSpPr>
            <a:spLocks noGrp="1"/>
          </p:cNvSpPr>
          <p:nvPr>
            <p:ph type="title"/>
          </p:nvPr>
        </p:nvSpPr>
        <p:spPr>
          <a:xfrm>
            <a:off x="126732" y="365125"/>
            <a:ext cx="6099435" cy="1807305"/>
          </a:xfrm>
        </p:spPr>
        <p:txBody>
          <a:bodyPr>
            <a:normAutofit/>
          </a:bodyPr>
          <a:lstStyle/>
          <a:p>
            <a:pPr algn="ctr"/>
            <a:r>
              <a:rPr lang="en-US" sz="6000" b="1" dirty="0"/>
              <a:t>BY THE NUMBERS</a:t>
            </a:r>
          </a:p>
        </p:txBody>
      </p:sp>
      <p:sp>
        <p:nvSpPr>
          <p:cNvPr id="5" name="Content Placeholder 4">
            <a:extLst>
              <a:ext uri="{FF2B5EF4-FFF2-40B4-BE49-F238E27FC236}">
                <a16:creationId xmlns:a16="http://schemas.microsoft.com/office/drawing/2014/main" id="{0A7CC28B-FA7B-4FAB-98B4-AA32C786766B}"/>
              </a:ext>
            </a:extLst>
          </p:cNvPr>
          <p:cNvSpPr>
            <a:spLocks noGrp="1"/>
          </p:cNvSpPr>
          <p:nvPr>
            <p:ph idx="1"/>
          </p:nvPr>
        </p:nvSpPr>
        <p:spPr>
          <a:xfrm>
            <a:off x="213064" y="2015231"/>
            <a:ext cx="5962785" cy="4477644"/>
          </a:xfrm>
        </p:spPr>
        <p:txBody>
          <a:bodyPr>
            <a:noAutofit/>
          </a:bodyPr>
          <a:lstStyle/>
          <a:p>
            <a:r>
              <a:rPr lang="en-US" dirty="0"/>
              <a:t>684 total bills introduced</a:t>
            </a:r>
          </a:p>
          <a:p>
            <a:r>
              <a:rPr lang="en-US" dirty="0"/>
              <a:t>96 bills tracked by NASB (14%)</a:t>
            </a:r>
          </a:p>
        </p:txBody>
      </p:sp>
      <p:pic>
        <p:nvPicPr>
          <p:cNvPr id="2" name="Picture 1" descr="A person walking next to a horse&#10;&#10;Description automatically generated with medium confidence">
            <a:extLst>
              <a:ext uri="{FF2B5EF4-FFF2-40B4-BE49-F238E27FC236}">
                <a16:creationId xmlns:a16="http://schemas.microsoft.com/office/drawing/2014/main" id="{0F82AF0B-B4CE-4F21-832B-5DB1D566C2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EA4892AB-CEB9-4102-A4D0-1D4B52BE00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116235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DB8F6-52F7-4115-99E7-08CD2566B6AF}"/>
              </a:ext>
            </a:extLst>
          </p:cNvPr>
          <p:cNvSpPr>
            <a:spLocks noGrp="1"/>
          </p:cNvSpPr>
          <p:nvPr>
            <p:ph type="title"/>
          </p:nvPr>
        </p:nvSpPr>
        <p:spPr>
          <a:xfrm>
            <a:off x="126732" y="365125"/>
            <a:ext cx="6232027" cy="1807305"/>
          </a:xfrm>
        </p:spPr>
        <p:txBody>
          <a:bodyPr>
            <a:normAutofit/>
          </a:bodyPr>
          <a:lstStyle/>
          <a:p>
            <a:pPr algn="ctr"/>
            <a:r>
              <a:rPr lang="en-US" sz="6000" b="1" dirty="0"/>
              <a:t>THEMES FROM THE </a:t>
            </a:r>
            <a:br>
              <a:rPr lang="en-US" sz="6000" b="1" dirty="0"/>
            </a:br>
            <a:r>
              <a:rPr lang="en-US" sz="6000" b="1" dirty="0"/>
              <a:t>2021 SESSION </a:t>
            </a:r>
          </a:p>
        </p:txBody>
      </p:sp>
      <p:sp>
        <p:nvSpPr>
          <p:cNvPr id="3" name="Content Placeholder 2">
            <a:extLst>
              <a:ext uri="{FF2B5EF4-FFF2-40B4-BE49-F238E27FC236}">
                <a16:creationId xmlns:a16="http://schemas.microsoft.com/office/drawing/2014/main" id="{099CA93E-8295-44A8-814F-74302A1F8FEE}"/>
              </a:ext>
            </a:extLst>
          </p:cNvPr>
          <p:cNvSpPr>
            <a:spLocks noGrp="1"/>
          </p:cNvSpPr>
          <p:nvPr>
            <p:ph idx="1"/>
          </p:nvPr>
        </p:nvSpPr>
        <p:spPr>
          <a:xfrm>
            <a:off x="126732" y="2849732"/>
            <a:ext cx="6099435" cy="3817397"/>
          </a:xfrm>
        </p:spPr>
        <p:txBody>
          <a:bodyPr>
            <a:normAutofit lnSpcReduction="10000"/>
          </a:bodyPr>
          <a:lstStyle/>
          <a:p>
            <a:r>
              <a:rPr lang="en-US" sz="3200" dirty="0"/>
              <a:t>Spending Control </a:t>
            </a:r>
          </a:p>
          <a:p>
            <a:r>
              <a:rPr lang="en-US" sz="3200" dirty="0"/>
              <a:t>Liability</a:t>
            </a:r>
          </a:p>
          <a:p>
            <a:r>
              <a:rPr lang="en-US" sz="3200" dirty="0"/>
              <a:t>School Choice/Option Enrollment</a:t>
            </a:r>
          </a:p>
          <a:p>
            <a:r>
              <a:rPr lang="en-US" sz="3200" dirty="0"/>
              <a:t>Transparency </a:t>
            </a:r>
          </a:p>
          <a:p>
            <a:r>
              <a:rPr lang="en-US" sz="3200" dirty="0"/>
              <a:t>Student Discipline</a:t>
            </a:r>
          </a:p>
          <a:p>
            <a:r>
              <a:rPr lang="en-US" sz="3200" dirty="0"/>
              <a:t>Curriculum Mandates</a:t>
            </a:r>
          </a:p>
          <a:p>
            <a:r>
              <a:rPr lang="en-US" sz="3200" dirty="0"/>
              <a:t>Other</a:t>
            </a:r>
          </a:p>
        </p:txBody>
      </p:sp>
      <p:pic>
        <p:nvPicPr>
          <p:cNvPr id="4" name="Picture 3">
            <a:extLst>
              <a:ext uri="{FF2B5EF4-FFF2-40B4-BE49-F238E27FC236}">
                <a16:creationId xmlns:a16="http://schemas.microsoft.com/office/drawing/2014/main" id="{DBA22B39-DEBF-49D4-99E2-9D4563968C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7" name="Picture 6">
            <a:extLst>
              <a:ext uri="{FF2B5EF4-FFF2-40B4-BE49-F238E27FC236}">
                <a16:creationId xmlns:a16="http://schemas.microsoft.com/office/drawing/2014/main" id="{B054F9C4-CF8C-43B5-A22A-D0D2A125F2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spTree>
    <p:extLst>
      <p:ext uri="{BB962C8B-B14F-4D97-AF65-F5344CB8AC3E}">
        <p14:creationId xmlns:p14="http://schemas.microsoft.com/office/powerpoint/2010/main" val="1805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E218E-1883-4C7F-979A-A38E632988D7}"/>
              </a:ext>
            </a:extLst>
          </p:cNvPr>
          <p:cNvSpPr>
            <a:spLocks noGrp="1"/>
          </p:cNvSpPr>
          <p:nvPr>
            <p:ph type="title"/>
          </p:nvPr>
        </p:nvSpPr>
        <p:spPr>
          <a:xfrm>
            <a:off x="126732" y="365125"/>
            <a:ext cx="6424988" cy="1807305"/>
          </a:xfrm>
        </p:spPr>
        <p:txBody>
          <a:bodyPr>
            <a:noAutofit/>
          </a:bodyPr>
          <a:lstStyle/>
          <a:p>
            <a:pPr algn="ctr"/>
            <a:r>
              <a:rPr lang="en-US" sz="5400" b="1" dirty="0"/>
              <a:t>SCHOOL CHOICE/</a:t>
            </a:r>
            <a:br>
              <a:rPr lang="en-US" sz="5400" b="1" dirty="0"/>
            </a:br>
            <a:r>
              <a:rPr lang="en-US" sz="5400" b="1" dirty="0"/>
              <a:t>OPTION ENROLLMENT</a:t>
            </a:r>
          </a:p>
        </p:txBody>
      </p:sp>
      <p:sp>
        <p:nvSpPr>
          <p:cNvPr id="3" name="Content Placeholder 2">
            <a:extLst>
              <a:ext uri="{FF2B5EF4-FFF2-40B4-BE49-F238E27FC236}">
                <a16:creationId xmlns:a16="http://schemas.microsoft.com/office/drawing/2014/main" id="{03097E3F-0658-4E48-B47D-E9D842983D44}"/>
              </a:ext>
            </a:extLst>
          </p:cNvPr>
          <p:cNvSpPr>
            <a:spLocks noGrp="1"/>
          </p:cNvSpPr>
          <p:nvPr>
            <p:ph idx="1"/>
          </p:nvPr>
        </p:nvSpPr>
        <p:spPr>
          <a:xfrm>
            <a:off x="204186" y="2333296"/>
            <a:ext cx="6107837" cy="4227301"/>
          </a:xfrm>
        </p:spPr>
        <p:txBody>
          <a:bodyPr>
            <a:normAutofit fontScale="92500" lnSpcReduction="20000"/>
          </a:bodyPr>
          <a:lstStyle/>
          <a:p>
            <a:pPr marL="0" indent="0">
              <a:buNone/>
            </a:pPr>
            <a:r>
              <a:rPr lang="en-US" sz="2000" dirty="0">
                <a:solidFill>
                  <a:srgbClr val="FF0000"/>
                </a:solidFill>
              </a:rPr>
              <a:t>LB 364 (Linehan) </a:t>
            </a:r>
            <a:r>
              <a:rPr lang="en-US" sz="2000" dirty="0"/>
              <a:t>- </a:t>
            </a:r>
            <a:r>
              <a:rPr lang="en-US" sz="2000" b="0" i="0" dirty="0">
                <a:solidFill>
                  <a:srgbClr val="212529"/>
                </a:solidFill>
                <a:effectLst/>
              </a:rPr>
              <a:t>Adopt the Opportunity Scholarships Act and provide tax credits</a:t>
            </a:r>
          </a:p>
          <a:p>
            <a:r>
              <a:rPr lang="en-US" sz="2000" i="1" dirty="0">
                <a:solidFill>
                  <a:srgbClr val="FF0000"/>
                </a:solidFill>
              </a:rPr>
              <a:t>Failed cloture (29 of 33 votes needed)</a:t>
            </a:r>
          </a:p>
          <a:p>
            <a:r>
              <a:rPr lang="en-US" sz="2000" i="1" dirty="0">
                <a:solidFill>
                  <a:srgbClr val="FF0000"/>
                </a:solidFill>
              </a:rPr>
              <a:t>Senator Wayne</a:t>
            </a:r>
            <a:r>
              <a:rPr lang="en-US" sz="2000" b="0" i="0" dirty="0">
                <a:solidFill>
                  <a:srgbClr val="212529"/>
                </a:solidFill>
                <a:effectLst/>
              </a:rPr>
              <a:t> </a:t>
            </a:r>
            <a:r>
              <a:rPr lang="en-US" sz="2000" b="0" i="0" dirty="0">
                <a:solidFill>
                  <a:srgbClr val="FF0000"/>
                </a:solidFill>
                <a:effectLst/>
              </a:rPr>
              <a:t>will likely be taking the lead in pushing </a:t>
            </a:r>
            <a:br>
              <a:rPr lang="en-US" sz="2000" b="0" i="0" dirty="0">
                <a:solidFill>
                  <a:srgbClr val="FF0000"/>
                </a:solidFill>
                <a:effectLst/>
              </a:rPr>
            </a:br>
            <a:r>
              <a:rPr lang="en-US" sz="2000" b="0" i="0" dirty="0">
                <a:solidFill>
                  <a:srgbClr val="FF0000"/>
                </a:solidFill>
                <a:effectLst/>
              </a:rPr>
              <a:t>the bill in 2022.</a:t>
            </a:r>
            <a:endParaRPr lang="en-US" sz="2000" i="1" dirty="0">
              <a:solidFill>
                <a:srgbClr val="FF0000"/>
              </a:solidFill>
            </a:endParaRPr>
          </a:p>
          <a:p>
            <a:pPr marL="0" indent="0">
              <a:buNone/>
            </a:pPr>
            <a:endParaRPr lang="en-US" sz="2000" dirty="0"/>
          </a:p>
          <a:p>
            <a:pPr marL="0" indent="0">
              <a:buNone/>
            </a:pPr>
            <a:r>
              <a:rPr lang="en-US" sz="2000" dirty="0">
                <a:solidFill>
                  <a:srgbClr val="FF0000"/>
                </a:solidFill>
              </a:rPr>
              <a:t>LB 550 (Wayne) </a:t>
            </a:r>
            <a:r>
              <a:rPr lang="en-US" sz="2000" dirty="0"/>
              <a:t>- </a:t>
            </a:r>
            <a:r>
              <a:rPr lang="en-US" sz="2000" b="0" i="0" dirty="0">
                <a:solidFill>
                  <a:srgbClr val="212529"/>
                </a:solidFill>
                <a:effectLst/>
              </a:rPr>
              <a:t>Change enrollment option limits and provisions for part-time enrollment in schools</a:t>
            </a:r>
          </a:p>
          <a:p>
            <a:r>
              <a:rPr lang="en-US" sz="2000" i="1" dirty="0">
                <a:solidFill>
                  <a:schemeClr val="accent1"/>
                </a:solidFill>
              </a:rPr>
              <a:t>Increased option enrollment options from 1 to 5. </a:t>
            </a:r>
          </a:p>
          <a:p>
            <a:pPr marL="0" indent="0">
              <a:buNone/>
            </a:pPr>
            <a:endParaRPr lang="en-US" sz="2000" dirty="0"/>
          </a:p>
          <a:p>
            <a:pPr marL="0" indent="0">
              <a:buNone/>
            </a:pPr>
            <a:r>
              <a:rPr lang="en-US" sz="2000" dirty="0">
                <a:solidFill>
                  <a:srgbClr val="FF0000"/>
                </a:solidFill>
              </a:rPr>
              <a:t>LB 651 (Wayne) </a:t>
            </a:r>
            <a:r>
              <a:rPr lang="en-US" sz="2000" dirty="0"/>
              <a:t>- </a:t>
            </a:r>
            <a:r>
              <a:rPr lang="en-US" sz="2000" b="0" i="0" dirty="0">
                <a:solidFill>
                  <a:srgbClr val="212529"/>
                </a:solidFill>
                <a:effectLst/>
              </a:rPr>
              <a:t>Provide a termination date for the enrollment option program</a:t>
            </a:r>
          </a:p>
          <a:p>
            <a:r>
              <a:rPr lang="en-US" sz="2000" i="1" dirty="0">
                <a:solidFill>
                  <a:schemeClr val="accent1"/>
                </a:solidFill>
              </a:rPr>
              <a:t>Terminated option enrollment</a:t>
            </a:r>
          </a:p>
          <a:p>
            <a:r>
              <a:rPr lang="en-US" sz="2000" i="1" dirty="0">
                <a:solidFill>
                  <a:schemeClr val="accent1"/>
                </a:solidFill>
              </a:rPr>
              <a:t>Was not voted on</a:t>
            </a:r>
          </a:p>
        </p:txBody>
      </p:sp>
      <p:pic>
        <p:nvPicPr>
          <p:cNvPr id="4" name="Picture 3">
            <a:extLst>
              <a:ext uri="{FF2B5EF4-FFF2-40B4-BE49-F238E27FC236}">
                <a16:creationId xmlns:a16="http://schemas.microsoft.com/office/drawing/2014/main" id="{059C931E-0948-4885-9552-75B118C0A0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Picture 5">
            <a:extLst>
              <a:ext uri="{FF2B5EF4-FFF2-40B4-BE49-F238E27FC236}">
                <a16:creationId xmlns:a16="http://schemas.microsoft.com/office/drawing/2014/main" id="{D14AFE20-EC1C-4625-B087-4847AD681E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10404" y="124346"/>
            <a:ext cx="824592" cy="371067"/>
          </a:xfrm>
          <a:prstGeom prst="rect">
            <a:avLst/>
          </a:prstGeom>
        </p:spPr>
      </p:pic>
      <p:pic>
        <p:nvPicPr>
          <p:cNvPr id="7" name="Picture 6">
            <a:extLst>
              <a:ext uri="{FF2B5EF4-FFF2-40B4-BE49-F238E27FC236}">
                <a16:creationId xmlns:a16="http://schemas.microsoft.com/office/drawing/2014/main" id="{0156B09A-3BFC-4F91-802E-88FFF68749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8198" y="2083463"/>
            <a:ext cx="584074" cy="583745"/>
          </a:xfrm>
          <a:prstGeom prst="rect">
            <a:avLst/>
          </a:prstGeom>
        </p:spPr>
      </p:pic>
      <p:pic>
        <p:nvPicPr>
          <p:cNvPr id="8" name="Picture 7">
            <a:extLst>
              <a:ext uri="{FF2B5EF4-FFF2-40B4-BE49-F238E27FC236}">
                <a16:creationId xmlns:a16="http://schemas.microsoft.com/office/drawing/2014/main" id="{845434CF-0932-47FC-9448-48A11BEDB8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3468" y="3493616"/>
            <a:ext cx="584074" cy="583745"/>
          </a:xfrm>
          <a:prstGeom prst="rect">
            <a:avLst/>
          </a:prstGeom>
        </p:spPr>
      </p:pic>
      <p:pic>
        <p:nvPicPr>
          <p:cNvPr id="10" name="Picture 9">
            <a:extLst>
              <a:ext uri="{FF2B5EF4-FFF2-40B4-BE49-F238E27FC236}">
                <a16:creationId xmlns:a16="http://schemas.microsoft.com/office/drawing/2014/main" id="{4674421B-DED6-4965-8D4F-ACEA0472B9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6161" y="4883935"/>
            <a:ext cx="584074" cy="583745"/>
          </a:xfrm>
          <a:prstGeom prst="rect">
            <a:avLst/>
          </a:prstGeom>
        </p:spPr>
      </p:pic>
    </p:spTree>
    <p:extLst>
      <p:ext uri="{BB962C8B-B14F-4D97-AF65-F5344CB8AC3E}">
        <p14:creationId xmlns:p14="http://schemas.microsoft.com/office/powerpoint/2010/main" val="4240671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7393</TotalTime>
  <Words>1584</Words>
  <Application>Microsoft Office PowerPoint</Application>
  <PresentationFormat>Widescreen</PresentationFormat>
  <Paragraphs>235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The Times They Are A Changing</vt:lpstr>
      <vt:lpstr>PowerPoint Presentation</vt:lpstr>
      <vt:lpstr>PowerPoint Presentation</vt:lpstr>
      <vt:lpstr>PowerPoint Presentation</vt:lpstr>
      <vt:lpstr>PowerPoint Presentation</vt:lpstr>
      <vt:lpstr>PowerPoint Presentation</vt:lpstr>
      <vt:lpstr>BY THE NUMBERS</vt:lpstr>
      <vt:lpstr>THEMES FROM THE  2021 SESSION </vt:lpstr>
      <vt:lpstr>SCHOOL CHOICE/ OPTION ENROLLMENT</vt:lpstr>
      <vt:lpstr>TRANSPARENCY </vt:lpstr>
      <vt:lpstr>STUDENT DISCIPLINE (1)</vt:lpstr>
      <vt:lpstr>STUDENT DISCIPLINE (2)</vt:lpstr>
      <vt:lpstr>CURRICULUM/SCHOOL MANDATES</vt:lpstr>
      <vt:lpstr>NEXT SESSION CHALLENGES, TONE &amp; MOOD </vt:lpstr>
      <vt:lpstr>NEXT SESSION CHALLENGES, TONE &amp; MOOD  Legislative Response to..</vt:lpstr>
      <vt:lpstr>Quotes &amp; Votes</vt:lpstr>
      <vt:lpstr>Quotes &amp; Votes</vt:lpstr>
      <vt:lpstr>Quotes &amp; Votes</vt:lpstr>
      <vt:lpstr>Quotes &amp; Votes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Leadership</dc:title>
  <dc:creator>Colby Coash</dc:creator>
  <cp:lastModifiedBy>Colby Coash</cp:lastModifiedBy>
  <cp:revision>24</cp:revision>
  <cp:lastPrinted>2021-08-16T16:14:47Z</cp:lastPrinted>
  <dcterms:created xsi:type="dcterms:W3CDTF">2021-05-19T17:22:15Z</dcterms:created>
  <dcterms:modified xsi:type="dcterms:W3CDTF">2021-11-02T15:38:18Z</dcterms:modified>
</cp:coreProperties>
</file>